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2" r:id="rId4"/>
  </p:sldMasterIdLst>
  <p:notesMasterIdLst>
    <p:notesMasterId r:id="rId24"/>
  </p:notesMasterIdLst>
  <p:handoutMasterIdLst>
    <p:handoutMasterId r:id="rId25"/>
  </p:handoutMasterIdLst>
  <p:sldIdLst>
    <p:sldId id="293" r:id="rId5"/>
    <p:sldId id="326" r:id="rId6"/>
    <p:sldId id="2692" r:id="rId7"/>
    <p:sldId id="2693" r:id="rId8"/>
    <p:sldId id="323" r:id="rId9"/>
    <p:sldId id="1224" r:id="rId10"/>
    <p:sldId id="2690" r:id="rId11"/>
    <p:sldId id="2689" r:id="rId12"/>
    <p:sldId id="1142" r:id="rId13"/>
    <p:sldId id="2691" r:id="rId14"/>
    <p:sldId id="1225" r:id="rId15"/>
    <p:sldId id="1215" r:id="rId16"/>
    <p:sldId id="1226" r:id="rId17"/>
    <p:sldId id="573" r:id="rId18"/>
    <p:sldId id="705" r:id="rId19"/>
    <p:sldId id="591" r:id="rId20"/>
    <p:sldId id="324" r:id="rId21"/>
    <p:sldId id="345" r:id="rId22"/>
    <p:sldId id="301" r:id="rId23"/>
  </p:sldIdLst>
  <p:sldSz cx="12192000" cy="6858000"/>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3408">
          <p15:clr>
            <a:srgbClr val="A4A3A4"/>
          </p15:clr>
        </p15:guide>
        <p15:guide id="3" pos="384">
          <p15:clr>
            <a:srgbClr val="A4A3A4"/>
          </p15:clr>
        </p15:guide>
        <p15:guide id="4" pos="7296">
          <p15:clr>
            <a:srgbClr val="A4A3A4"/>
          </p15:clr>
        </p15:guide>
        <p15:guide id="5" orient="horz" pos="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2648"/>
    <a:srgbClr val="005288"/>
    <a:srgbClr val="C41230"/>
    <a:srgbClr val="5E9731"/>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C8D03-F5E0-4B6B-9354-291C66D463B9}" v="6" dt="2023-09-18T16:22:06.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9" autoAdjust="0"/>
    <p:restoredTop sz="93125" autoAdjust="0"/>
  </p:normalViewPr>
  <p:slideViewPr>
    <p:cSldViewPr showGuides="1">
      <p:cViewPr varScale="1">
        <p:scale>
          <a:sx n="106" d="100"/>
          <a:sy n="106" d="100"/>
        </p:scale>
        <p:origin x="1278" y="102"/>
      </p:cViewPr>
      <p:guideLst>
        <p:guide orient="horz" pos="4224"/>
        <p:guide orient="horz" pos="3408"/>
        <p:guide pos="384"/>
        <p:guide pos="7296"/>
        <p:guide orient="horz" pos="864"/>
      </p:guideLst>
    </p:cSldViewPr>
  </p:slideViewPr>
  <p:notesTextViewPr>
    <p:cViewPr>
      <p:scale>
        <a:sx n="100" d="100"/>
        <a:sy n="100" d="100"/>
      </p:scale>
      <p:origin x="0" y="0"/>
    </p:cViewPr>
  </p:notesTextViewPr>
  <p:sorterViewPr>
    <p:cViewPr>
      <p:scale>
        <a:sx n="100" d="100"/>
        <a:sy n="100" d="100"/>
      </p:scale>
      <p:origin x="0" y="-3372"/>
    </p:cViewPr>
  </p:sorterViewPr>
  <p:notesViewPr>
    <p:cSldViewPr showGuides="1">
      <p:cViewPr varScale="1">
        <p:scale>
          <a:sx n="120" d="100"/>
          <a:sy n="120" d="100"/>
        </p:scale>
        <p:origin x="37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9825E-200B-424B-8C7C-AF3D88399C3F}" type="doc">
      <dgm:prSet loTypeId="urn:microsoft.com/office/officeart/2009/layout/CircleArrowProcess" loCatId="process" qsTypeId="urn:microsoft.com/office/officeart/2005/8/quickstyle/simple5" qsCatId="simple" csTypeId="urn:microsoft.com/office/officeart/2005/8/colors/accent1_2" csCatId="accent1" phldr="1"/>
      <dgm:spPr/>
      <dgm:t>
        <a:bodyPr/>
        <a:lstStyle/>
        <a:p>
          <a:endParaRPr lang="en-US"/>
        </a:p>
      </dgm:t>
    </dgm:pt>
    <dgm:pt modelId="{0CAE4374-F380-4522-937E-C043EE13E9D7}">
      <dgm:prSet phldrT="[Text]"/>
      <dgm:spPr/>
      <dgm:t>
        <a:bodyPr/>
        <a:lstStyle/>
        <a:p>
          <a:r>
            <a:rPr lang="en-US" dirty="0">
              <a:solidFill>
                <a:srgbClr val="000000"/>
              </a:solidFill>
            </a:rPr>
            <a:t>CRITICAL</a:t>
          </a:r>
        </a:p>
        <a:p>
          <a:endParaRPr lang="en-US" dirty="0">
            <a:solidFill>
              <a:srgbClr val="000000"/>
            </a:solidFill>
          </a:endParaRPr>
        </a:p>
      </dgm:t>
    </dgm:pt>
    <dgm:pt modelId="{BD00A837-DFFC-4FD2-859F-29DC44952245}" type="parTrans" cxnId="{D6C3A90A-EAD1-464C-8883-DBDDB90CC99F}">
      <dgm:prSet/>
      <dgm:spPr/>
      <dgm:t>
        <a:bodyPr/>
        <a:lstStyle/>
        <a:p>
          <a:endParaRPr lang="en-US">
            <a:solidFill>
              <a:srgbClr val="000000"/>
            </a:solidFill>
          </a:endParaRPr>
        </a:p>
      </dgm:t>
    </dgm:pt>
    <dgm:pt modelId="{CFD9C048-8792-4B59-AD67-F67C2E603C11}" type="sibTrans" cxnId="{D6C3A90A-EAD1-464C-8883-DBDDB90CC99F}">
      <dgm:prSet/>
      <dgm:spPr/>
      <dgm:t>
        <a:bodyPr/>
        <a:lstStyle/>
        <a:p>
          <a:endParaRPr lang="en-US">
            <a:solidFill>
              <a:srgbClr val="000000"/>
            </a:solidFill>
          </a:endParaRPr>
        </a:p>
      </dgm:t>
    </dgm:pt>
    <dgm:pt modelId="{96037986-36D2-49EB-87A2-1CAFA4E64878}">
      <dgm:prSet phldrT="[Text]"/>
      <dgm:spPr/>
      <dgm:t>
        <a:bodyPr/>
        <a:lstStyle/>
        <a:p>
          <a:r>
            <a:rPr lang="en-US" dirty="0">
              <a:solidFill>
                <a:srgbClr val="000000"/>
              </a:solidFill>
            </a:rPr>
            <a:t>HIGH</a:t>
          </a:r>
        </a:p>
        <a:p>
          <a:endParaRPr lang="en-US" dirty="0">
            <a:solidFill>
              <a:srgbClr val="000000"/>
            </a:solidFill>
          </a:endParaRPr>
        </a:p>
      </dgm:t>
    </dgm:pt>
    <dgm:pt modelId="{C33EFDDE-7CE3-4D1A-8BE8-0FAA23D1381F}" type="parTrans" cxnId="{13A13EFB-FAF8-44D7-BD6D-FD3C44FF9633}">
      <dgm:prSet/>
      <dgm:spPr/>
      <dgm:t>
        <a:bodyPr/>
        <a:lstStyle/>
        <a:p>
          <a:endParaRPr lang="en-US">
            <a:solidFill>
              <a:srgbClr val="000000"/>
            </a:solidFill>
          </a:endParaRPr>
        </a:p>
      </dgm:t>
    </dgm:pt>
    <dgm:pt modelId="{BA80E292-799B-458A-9CDF-4E6C07AC4664}" type="sibTrans" cxnId="{13A13EFB-FAF8-44D7-BD6D-FD3C44FF9633}">
      <dgm:prSet/>
      <dgm:spPr/>
      <dgm:t>
        <a:bodyPr/>
        <a:lstStyle/>
        <a:p>
          <a:endParaRPr lang="en-US">
            <a:solidFill>
              <a:srgbClr val="000000"/>
            </a:solidFill>
          </a:endParaRPr>
        </a:p>
      </dgm:t>
    </dgm:pt>
    <dgm:pt modelId="{1BEE7582-08B1-4C4D-9723-016A27940E81}">
      <dgm:prSet phldrT="[Text]"/>
      <dgm:spPr/>
      <dgm:t>
        <a:bodyPr/>
        <a:lstStyle/>
        <a:p>
          <a:r>
            <a:rPr lang="en-US" dirty="0">
              <a:solidFill>
                <a:srgbClr val="000000"/>
              </a:solidFill>
            </a:rPr>
            <a:t>MEDIUM</a:t>
          </a:r>
        </a:p>
        <a:p>
          <a:endParaRPr lang="en-US" dirty="0">
            <a:solidFill>
              <a:srgbClr val="000000"/>
            </a:solidFill>
          </a:endParaRPr>
        </a:p>
      </dgm:t>
    </dgm:pt>
    <dgm:pt modelId="{7BD4C0E7-0BA8-4DD6-9D56-58E35F49C649}" type="parTrans" cxnId="{882B4B6F-3BFB-4D86-82FB-28D0DD683B05}">
      <dgm:prSet/>
      <dgm:spPr/>
      <dgm:t>
        <a:bodyPr/>
        <a:lstStyle/>
        <a:p>
          <a:endParaRPr lang="en-US">
            <a:solidFill>
              <a:srgbClr val="000000"/>
            </a:solidFill>
          </a:endParaRPr>
        </a:p>
      </dgm:t>
    </dgm:pt>
    <dgm:pt modelId="{C3B2BDCE-ED60-440C-A830-90F61C90402D}" type="sibTrans" cxnId="{882B4B6F-3BFB-4D86-82FB-28D0DD683B05}">
      <dgm:prSet/>
      <dgm:spPr/>
      <dgm:t>
        <a:bodyPr/>
        <a:lstStyle/>
        <a:p>
          <a:endParaRPr lang="en-US">
            <a:solidFill>
              <a:srgbClr val="000000"/>
            </a:solidFill>
          </a:endParaRPr>
        </a:p>
      </dgm:t>
    </dgm:pt>
    <dgm:pt modelId="{BDDD6121-256E-4C6B-B924-3BB5104D41B2}">
      <dgm:prSet phldrT="[Text]"/>
      <dgm:spPr/>
      <dgm:t>
        <a:bodyPr/>
        <a:lstStyle/>
        <a:p>
          <a:r>
            <a:rPr lang="en-US" dirty="0">
              <a:solidFill>
                <a:srgbClr val="000000"/>
              </a:solidFill>
            </a:rPr>
            <a:t>LOW</a:t>
          </a:r>
        </a:p>
        <a:p>
          <a:endParaRPr lang="en-US" dirty="0">
            <a:solidFill>
              <a:srgbClr val="000000"/>
            </a:solidFill>
          </a:endParaRPr>
        </a:p>
      </dgm:t>
    </dgm:pt>
    <dgm:pt modelId="{28410470-1472-4791-9884-A7AE30CDCBA8}" type="parTrans" cxnId="{CCB37081-7272-4301-9A52-212D070CFF52}">
      <dgm:prSet/>
      <dgm:spPr/>
      <dgm:t>
        <a:bodyPr/>
        <a:lstStyle/>
        <a:p>
          <a:endParaRPr lang="en-US">
            <a:solidFill>
              <a:srgbClr val="000000"/>
            </a:solidFill>
          </a:endParaRPr>
        </a:p>
      </dgm:t>
    </dgm:pt>
    <dgm:pt modelId="{EB8624A2-2497-4447-97D9-C7ED7CB8BA38}" type="sibTrans" cxnId="{CCB37081-7272-4301-9A52-212D070CFF52}">
      <dgm:prSet/>
      <dgm:spPr/>
      <dgm:t>
        <a:bodyPr/>
        <a:lstStyle/>
        <a:p>
          <a:endParaRPr lang="en-US">
            <a:solidFill>
              <a:srgbClr val="000000"/>
            </a:solidFill>
          </a:endParaRPr>
        </a:p>
      </dgm:t>
    </dgm:pt>
    <dgm:pt modelId="{979B74B9-AAFF-46B4-AA2A-CE5FD12AB17A}">
      <dgm:prSet phldrT="[Text]"/>
      <dgm:spPr/>
      <dgm:t>
        <a:bodyPr/>
        <a:lstStyle/>
        <a:p>
          <a:r>
            <a:rPr lang="en-US" dirty="0">
              <a:solidFill>
                <a:srgbClr val="000000"/>
              </a:solidFill>
            </a:rPr>
            <a:t>NONE</a:t>
          </a:r>
        </a:p>
        <a:p>
          <a:endParaRPr lang="en-US" dirty="0">
            <a:solidFill>
              <a:srgbClr val="000000"/>
            </a:solidFill>
          </a:endParaRPr>
        </a:p>
      </dgm:t>
    </dgm:pt>
    <dgm:pt modelId="{36DBAC8F-8474-4E4E-9AD3-86A515D2870F}" type="parTrans" cxnId="{C7BD1636-7FCA-45A0-8B5C-715554BFF77F}">
      <dgm:prSet/>
      <dgm:spPr/>
      <dgm:t>
        <a:bodyPr/>
        <a:lstStyle/>
        <a:p>
          <a:endParaRPr lang="en-US">
            <a:solidFill>
              <a:srgbClr val="000000"/>
            </a:solidFill>
          </a:endParaRPr>
        </a:p>
      </dgm:t>
    </dgm:pt>
    <dgm:pt modelId="{A9949818-213B-49E2-8199-4A457E86DE4F}" type="sibTrans" cxnId="{C7BD1636-7FCA-45A0-8B5C-715554BFF77F}">
      <dgm:prSet/>
      <dgm:spPr/>
      <dgm:t>
        <a:bodyPr/>
        <a:lstStyle/>
        <a:p>
          <a:endParaRPr lang="en-US">
            <a:solidFill>
              <a:srgbClr val="000000"/>
            </a:solidFill>
          </a:endParaRPr>
        </a:p>
      </dgm:t>
    </dgm:pt>
    <dgm:pt modelId="{48254AD6-B085-4E0E-BFF5-8587AAFE4836}">
      <dgm:prSet phldrT="[Text]"/>
      <dgm:spPr/>
      <dgm:t>
        <a:bodyPr/>
        <a:lstStyle/>
        <a:p>
          <a:r>
            <a:rPr lang="en-US" dirty="0">
              <a:solidFill>
                <a:srgbClr val="000000"/>
              </a:solidFill>
            </a:rPr>
            <a:t>INACTIVE</a:t>
          </a:r>
        </a:p>
        <a:p>
          <a:endParaRPr lang="en-US" dirty="0">
            <a:solidFill>
              <a:srgbClr val="000000"/>
            </a:solidFill>
          </a:endParaRPr>
        </a:p>
      </dgm:t>
    </dgm:pt>
    <dgm:pt modelId="{D7D0D750-BE26-485C-B739-59ADA576468D}" type="parTrans" cxnId="{C6917C24-97AB-4BEB-A0F5-873BC98FCC17}">
      <dgm:prSet/>
      <dgm:spPr/>
      <dgm:t>
        <a:bodyPr/>
        <a:lstStyle/>
        <a:p>
          <a:endParaRPr lang="en-US">
            <a:solidFill>
              <a:srgbClr val="000000"/>
            </a:solidFill>
          </a:endParaRPr>
        </a:p>
      </dgm:t>
    </dgm:pt>
    <dgm:pt modelId="{EF224768-50D9-4C9D-8B30-585A0BA574A1}" type="sibTrans" cxnId="{C6917C24-97AB-4BEB-A0F5-873BC98FCC17}">
      <dgm:prSet/>
      <dgm:spPr/>
      <dgm:t>
        <a:bodyPr/>
        <a:lstStyle/>
        <a:p>
          <a:endParaRPr lang="en-US">
            <a:solidFill>
              <a:srgbClr val="000000"/>
            </a:solidFill>
          </a:endParaRPr>
        </a:p>
      </dgm:t>
    </dgm:pt>
    <dgm:pt modelId="{B3FA6618-9C03-475E-8798-2508B3536984}" type="pres">
      <dgm:prSet presAssocID="{0CF9825E-200B-424B-8C7C-AF3D88399C3F}" presName="Name0" presStyleCnt="0">
        <dgm:presLayoutVars>
          <dgm:chMax val="7"/>
          <dgm:chPref val="7"/>
          <dgm:dir/>
          <dgm:animLvl val="lvl"/>
        </dgm:presLayoutVars>
      </dgm:prSet>
      <dgm:spPr/>
    </dgm:pt>
    <dgm:pt modelId="{004BE838-085F-4C40-BEA7-0D0AF9A87D6C}" type="pres">
      <dgm:prSet presAssocID="{0CAE4374-F380-4522-937E-C043EE13E9D7}" presName="Accent1" presStyleCnt="0"/>
      <dgm:spPr/>
    </dgm:pt>
    <dgm:pt modelId="{C8B90024-0B99-4E37-9756-09CED4F109E2}" type="pres">
      <dgm:prSet presAssocID="{0CAE4374-F380-4522-937E-C043EE13E9D7}" presName="Accent" presStyleLbl="node1" presStyleIdx="0" presStyleCnt="6"/>
      <dgm:spPr>
        <a:solidFill>
          <a:srgbClr val="C41230"/>
        </a:solidFill>
      </dgm:spPr>
    </dgm:pt>
    <dgm:pt modelId="{053EA603-80CF-43AF-8249-030DEB264D6F}" type="pres">
      <dgm:prSet presAssocID="{0CAE4374-F380-4522-937E-C043EE13E9D7}" presName="Parent1" presStyleLbl="revTx" presStyleIdx="0" presStyleCnt="6">
        <dgm:presLayoutVars>
          <dgm:chMax val="1"/>
          <dgm:chPref val="1"/>
          <dgm:bulletEnabled val="1"/>
        </dgm:presLayoutVars>
      </dgm:prSet>
      <dgm:spPr/>
    </dgm:pt>
    <dgm:pt modelId="{6DB3C9AF-9282-455F-B675-DF3F91DF05EF}" type="pres">
      <dgm:prSet presAssocID="{96037986-36D2-49EB-87A2-1CAFA4E64878}" presName="Accent2" presStyleCnt="0"/>
      <dgm:spPr/>
    </dgm:pt>
    <dgm:pt modelId="{B4AE110A-C7B3-4E9A-A47C-11C0CF97997E}" type="pres">
      <dgm:prSet presAssocID="{96037986-36D2-49EB-87A2-1CAFA4E64878}" presName="Accent" presStyleLbl="node1" presStyleIdx="1" presStyleCnt="6"/>
      <dgm:spPr>
        <a:solidFill>
          <a:srgbClr val="C00000"/>
        </a:solidFill>
      </dgm:spPr>
    </dgm:pt>
    <dgm:pt modelId="{989888E7-334B-4EAC-86E0-42299BFA99B1}" type="pres">
      <dgm:prSet presAssocID="{96037986-36D2-49EB-87A2-1CAFA4E64878}" presName="Parent2" presStyleLbl="revTx" presStyleIdx="1" presStyleCnt="6">
        <dgm:presLayoutVars>
          <dgm:chMax val="1"/>
          <dgm:chPref val="1"/>
          <dgm:bulletEnabled val="1"/>
        </dgm:presLayoutVars>
      </dgm:prSet>
      <dgm:spPr/>
    </dgm:pt>
    <dgm:pt modelId="{00127204-064E-41EC-840B-C2E42409B0E5}" type="pres">
      <dgm:prSet presAssocID="{1BEE7582-08B1-4C4D-9723-016A27940E81}" presName="Accent3" presStyleCnt="0"/>
      <dgm:spPr/>
    </dgm:pt>
    <dgm:pt modelId="{C7BCF8E3-89EB-4846-8BBA-491BAC35319B}" type="pres">
      <dgm:prSet presAssocID="{1BEE7582-08B1-4C4D-9723-016A27940E81}" presName="Accent" presStyleLbl="node1" presStyleIdx="2" presStyleCnt="6"/>
      <dgm:spPr>
        <a:solidFill>
          <a:srgbClr val="FFC000"/>
        </a:solidFill>
      </dgm:spPr>
    </dgm:pt>
    <dgm:pt modelId="{59052C81-F0C4-4A71-BF94-EE65F28F39F1}" type="pres">
      <dgm:prSet presAssocID="{1BEE7582-08B1-4C4D-9723-016A27940E81}" presName="Parent3" presStyleLbl="revTx" presStyleIdx="2" presStyleCnt="6">
        <dgm:presLayoutVars>
          <dgm:chMax val="1"/>
          <dgm:chPref val="1"/>
          <dgm:bulletEnabled val="1"/>
        </dgm:presLayoutVars>
      </dgm:prSet>
      <dgm:spPr/>
    </dgm:pt>
    <dgm:pt modelId="{154E886D-80A1-4EAF-85CC-48F0A7EE496A}" type="pres">
      <dgm:prSet presAssocID="{BDDD6121-256E-4C6B-B924-3BB5104D41B2}" presName="Accent4" presStyleCnt="0"/>
      <dgm:spPr/>
    </dgm:pt>
    <dgm:pt modelId="{22B51B20-F983-48D8-81C3-0F0E00D6A07B}" type="pres">
      <dgm:prSet presAssocID="{BDDD6121-256E-4C6B-B924-3BB5104D41B2}" presName="Accent" presStyleLbl="node1" presStyleIdx="3" presStyleCnt="6"/>
      <dgm:spPr>
        <a:solidFill>
          <a:srgbClr val="005288"/>
        </a:solidFill>
      </dgm:spPr>
    </dgm:pt>
    <dgm:pt modelId="{1C871229-120A-4096-8016-E9A0F513A350}" type="pres">
      <dgm:prSet presAssocID="{BDDD6121-256E-4C6B-B924-3BB5104D41B2}" presName="Parent4" presStyleLbl="revTx" presStyleIdx="3" presStyleCnt="6">
        <dgm:presLayoutVars>
          <dgm:chMax val="1"/>
          <dgm:chPref val="1"/>
          <dgm:bulletEnabled val="1"/>
        </dgm:presLayoutVars>
      </dgm:prSet>
      <dgm:spPr/>
    </dgm:pt>
    <dgm:pt modelId="{3BC93A06-82FB-475C-AA5B-BBDC92ED84B7}" type="pres">
      <dgm:prSet presAssocID="{979B74B9-AAFF-46B4-AA2A-CE5FD12AB17A}" presName="Accent5" presStyleCnt="0"/>
      <dgm:spPr/>
    </dgm:pt>
    <dgm:pt modelId="{BBE1D707-AC59-43DC-A23B-82D280B61BC5}" type="pres">
      <dgm:prSet presAssocID="{979B74B9-AAFF-46B4-AA2A-CE5FD12AB17A}" presName="Accent" presStyleLbl="node1" presStyleIdx="4" presStyleCnt="6"/>
      <dgm:spPr>
        <a:solidFill>
          <a:srgbClr val="005288"/>
        </a:solidFill>
      </dgm:spPr>
    </dgm:pt>
    <dgm:pt modelId="{195B2F91-BF5B-49E1-AAF3-DFE696B0E6ED}" type="pres">
      <dgm:prSet presAssocID="{979B74B9-AAFF-46B4-AA2A-CE5FD12AB17A}" presName="Parent5" presStyleLbl="revTx" presStyleIdx="4" presStyleCnt="6">
        <dgm:presLayoutVars>
          <dgm:chMax val="1"/>
          <dgm:chPref val="1"/>
          <dgm:bulletEnabled val="1"/>
        </dgm:presLayoutVars>
      </dgm:prSet>
      <dgm:spPr/>
    </dgm:pt>
    <dgm:pt modelId="{A322E026-2BB0-42E2-957D-CAE1BA46DDF1}" type="pres">
      <dgm:prSet presAssocID="{48254AD6-B085-4E0E-BFF5-8587AAFE4836}" presName="Accent6" presStyleCnt="0"/>
      <dgm:spPr/>
    </dgm:pt>
    <dgm:pt modelId="{301DFB62-2329-40A6-9452-3A2B02B5E29B}" type="pres">
      <dgm:prSet presAssocID="{48254AD6-B085-4E0E-BFF5-8587AAFE4836}" presName="Accent" presStyleLbl="node1" presStyleIdx="5" presStyleCnt="6"/>
      <dgm:spPr>
        <a:solidFill>
          <a:srgbClr val="7F7F7F"/>
        </a:solidFill>
      </dgm:spPr>
    </dgm:pt>
    <dgm:pt modelId="{C418A570-E563-4435-8DC2-1F2AB4E4D330}" type="pres">
      <dgm:prSet presAssocID="{48254AD6-B085-4E0E-BFF5-8587AAFE4836}" presName="Parent6" presStyleLbl="revTx" presStyleIdx="5" presStyleCnt="6">
        <dgm:presLayoutVars>
          <dgm:chMax val="1"/>
          <dgm:chPref val="1"/>
          <dgm:bulletEnabled val="1"/>
        </dgm:presLayoutVars>
      </dgm:prSet>
      <dgm:spPr/>
    </dgm:pt>
  </dgm:ptLst>
  <dgm:cxnLst>
    <dgm:cxn modelId="{D6C3A90A-EAD1-464C-8883-DBDDB90CC99F}" srcId="{0CF9825E-200B-424B-8C7C-AF3D88399C3F}" destId="{0CAE4374-F380-4522-937E-C043EE13E9D7}" srcOrd="0" destOrd="0" parTransId="{BD00A837-DFFC-4FD2-859F-29DC44952245}" sibTransId="{CFD9C048-8792-4B59-AD67-F67C2E603C11}"/>
    <dgm:cxn modelId="{C6917C24-97AB-4BEB-A0F5-873BC98FCC17}" srcId="{0CF9825E-200B-424B-8C7C-AF3D88399C3F}" destId="{48254AD6-B085-4E0E-BFF5-8587AAFE4836}" srcOrd="5" destOrd="0" parTransId="{D7D0D750-BE26-485C-B739-59ADA576468D}" sibTransId="{EF224768-50D9-4C9D-8B30-585A0BA574A1}"/>
    <dgm:cxn modelId="{5737EC32-5AFC-48E9-A87B-6EB65282988F}" type="presOf" srcId="{0CAE4374-F380-4522-937E-C043EE13E9D7}" destId="{053EA603-80CF-43AF-8249-030DEB264D6F}" srcOrd="0" destOrd="0" presId="urn:microsoft.com/office/officeart/2009/layout/CircleArrowProcess"/>
    <dgm:cxn modelId="{32201333-0E23-4E4F-A2F8-85638874E601}" type="presOf" srcId="{48254AD6-B085-4E0E-BFF5-8587AAFE4836}" destId="{C418A570-E563-4435-8DC2-1F2AB4E4D330}" srcOrd="0" destOrd="0" presId="urn:microsoft.com/office/officeart/2009/layout/CircleArrowProcess"/>
    <dgm:cxn modelId="{C7BD1636-7FCA-45A0-8B5C-715554BFF77F}" srcId="{0CF9825E-200B-424B-8C7C-AF3D88399C3F}" destId="{979B74B9-AAFF-46B4-AA2A-CE5FD12AB17A}" srcOrd="4" destOrd="0" parTransId="{36DBAC8F-8474-4E4E-9AD3-86A515D2870F}" sibTransId="{A9949818-213B-49E2-8199-4A457E86DE4F}"/>
    <dgm:cxn modelId="{882B4B6F-3BFB-4D86-82FB-28D0DD683B05}" srcId="{0CF9825E-200B-424B-8C7C-AF3D88399C3F}" destId="{1BEE7582-08B1-4C4D-9723-016A27940E81}" srcOrd="2" destOrd="0" parTransId="{7BD4C0E7-0BA8-4DD6-9D56-58E35F49C649}" sibTransId="{C3B2BDCE-ED60-440C-A830-90F61C90402D}"/>
    <dgm:cxn modelId="{CCB37081-7272-4301-9A52-212D070CFF52}" srcId="{0CF9825E-200B-424B-8C7C-AF3D88399C3F}" destId="{BDDD6121-256E-4C6B-B924-3BB5104D41B2}" srcOrd="3" destOrd="0" parTransId="{28410470-1472-4791-9884-A7AE30CDCBA8}" sibTransId="{EB8624A2-2497-4447-97D9-C7ED7CB8BA38}"/>
    <dgm:cxn modelId="{8B1B3482-D15D-4238-9316-E5404EA70043}" type="presOf" srcId="{979B74B9-AAFF-46B4-AA2A-CE5FD12AB17A}" destId="{195B2F91-BF5B-49E1-AAF3-DFE696B0E6ED}" srcOrd="0" destOrd="0" presId="urn:microsoft.com/office/officeart/2009/layout/CircleArrowProcess"/>
    <dgm:cxn modelId="{233AFDC3-4C9C-4ADA-AC20-C5D8CCF34487}" type="presOf" srcId="{96037986-36D2-49EB-87A2-1CAFA4E64878}" destId="{989888E7-334B-4EAC-86E0-42299BFA99B1}" srcOrd="0" destOrd="0" presId="urn:microsoft.com/office/officeart/2009/layout/CircleArrowProcess"/>
    <dgm:cxn modelId="{DDF817C5-8474-4EEB-B703-1CDF37A21946}" type="presOf" srcId="{BDDD6121-256E-4C6B-B924-3BB5104D41B2}" destId="{1C871229-120A-4096-8016-E9A0F513A350}" srcOrd="0" destOrd="0" presId="urn:microsoft.com/office/officeart/2009/layout/CircleArrowProcess"/>
    <dgm:cxn modelId="{222600E0-891E-4281-A6B3-26D6E9458B97}" type="presOf" srcId="{1BEE7582-08B1-4C4D-9723-016A27940E81}" destId="{59052C81-F0C4-4A71-BF94-EE65F28F39F1}" srcOrd="0" destOrd="0" presId="urn:microsoft.com/office/officeart/2009/layout/CircleArrowProcess"/>
    <dgm:cxn modelId="{CDD62BEF-8FA3-457F-B9AE-D11B72BFDA52}" type="presOf" srcId="{0CF9825E-200B-424B-8C7C-AF3D88399C3F}" destId="{B3FA6618-9C03-475E-8798-2508B3536984}" srcOrd="0" destOrd="0" presId="urn:microsoft.com/office/officeart/2009/layout/CircleArrowProcess"/>
    <dgm:cxn modelId="{13A13EFB-FAF8-44D7-BD6D-FD3C44FF9633}" srcId="{0CF9825E-200B-424B-8C7C-AF3D88399C3F}" destId="{96037986-36D2-49EB-87A2-1CAFA4E64878}" srcOrd="1" destOrd="0" parTransId="{C33EFDDE-7CE3-4D1A-8BE8-0FAA23D1381F}" sibTransId="{BA80E292-799B-458A-9CDF-4E6C07AC4664}"/>
    <dgm:cxn modelId="{A4F78164-7BDB-492B-BBF2-7FAD171C48C4}" type="presParOf" srcId="{B3FA6618-9C03-475E-8798-2508B3536984}" destId="{004BE838-085F-4C40-BEA7-0D0AF9A87D6C}" srcOrd="0" destOrd="0" presId="urn:microsoft.com/office/officeart/2009/layout/CircleArrowProcess"/>
    <dgm:cxn modelId="{E02EB846-D13E-4514-889B-B19FBBE75708}" type="presParOf" srcId="{004BE838-085F-4C40-BEA7-0D0AF9A87D6C}" destId="{C8B90024-0B99-4E37-9756-09CED4F109E2}" srcOrd="0" destOrd="0" presId="urn:microsoft.com/office/officeart/2009/layout/CircleArrowProcess"/>
    <dgm:cxn modelId="{7F55FB17-42E3-424E-BA52-3C1EF9D6E90C}" type="presParOf" srcId="{B3FA6618-9C03-475E-8798-2508B3536984}" destId="{053EA603-80CF-43AF-8249-030DEB264D6F}" srcOrd="1" destOrd="0" presId="urn:microsoft.com/office/officeart/2009/layout/CircleArrowProcess"/>
    <dgm:cxn modelId="{08B79A41-F825-410E-B372-73E20E69A4A5}" type="presParOf" srcId="{B3FA6618-9C03-475E-8798-2508B3536984}" destId="{6DB3C9AF-9282-455F-B675-DF3F91DF05EF}" srcOrd="2" destOrd="0" presId="urn:microsoft.com/office/officeart/2009/layout/CircleArrowProcess"/>
    <dgm:cxn modelId="{14CEF563-A3EB-494B-A238-8C161217A6C1}" type="presParOf" srcId="{6DB3C9AF-9282-455F-B675-DF3F91DF05EF}" destId="{B4AE110A-C7B3-4E9A-A47C-11C0CF97997E}" srcOrd="0" destOrd="0" presId="urn:microsoft.com/office/officeart/2009/layout/CircleArrowProcess"/>
    <dgm:cxn modelId="{2ED79A33-5993-4FCE-BA89-36B419084A21}" type="presParOf" srcId="{B3FA6618-9C03-475E-8798-2508B3536984}" destId="{989888E7-334B-4EAC-86E0-42299BFA99B1}" srcOrd="3" destOrd="0" presId="urn:microsoft.com/office/officeart/2009/layout/CircleArrowProcess"/>
    <dgm:cxn modelId="{2D6A4FAB-AF84-4AF3-B6BC-60F6FC58B6D8}" type="presParOf" srcId="{B3FA6618-9C03-475E-8798-2508B3536984}" destId="{00127204-064E-41EC-840B-C2E42409B0E5}" srcOrd="4" destOrd="0" presId="urn:microsoft.com/office/officeart/2009/layout/CircleArrowProcess"/>
    <dgm:cxn modelId="{F92CEC7D-C74A-4572-B428-20EC893272CA}" type="presParOf" srcId="{00127204-064E-41EC-840B-C2E42409B0E5}" destId="{C7BCF8E3-89EB-4846-8BBA-491BAC35319B}" srcOrd="0" destOrd="0" presId="urn:microsoft.com/office/officeart/2009/layout/CircleArrowProcess"/>
    <dgm:cxn modelId="{B9BC654B-8375-4552-B2B8-EF1422571E3A}" type="presParOf" srcId="{B3FA6618-9C03-475E-8798-2508B3536984}" destId="{59052C81-F0C4-4A71-BF94-EE65F28F39F1}" srcOrd="5" destOrd="0" presId="urn:microsoft.com/office/officeart/2009/layout/CircleArrowProcess"/>
    <dgm:cxn modelId="{DED0FA0E-7752-4231-AD9E-EAD3C1993E55}" type="presParOf" srcId="{B3FA6618-9C03-475E-8798-2508B3536984}" destId="{154E886D-80A1-4EAF-85CC-48F0A7EE496A}" srcOrd="6" destOrd="0" presId="urn:microsoft.com/office/officeart/2009/layout/CircleArrowProcess"/>
    <dgm:cxn modelId="{44E33597-2F59-4574-86D0-A20976203900}" type="presParOf" srcId="{154E886D-80A1-4EAF-85CC-48F0A7EE496A}" destId="{22B51B20-F983-48D8-81C3-0F0E00D6A07B}" srcOrd="0" destOrd="0" presId="urn:microsoft.com/office/officeart/2009/layout/CircleArrowProcess"/>
    <dgm:cxn modelId="{21AFB0C8-00EF-48FB-BA3F-D78FFB71625B}" type="presParOf" srcId="{B3FA6618-9C03-475E-8798-2508B3536984}" destId="{1C871229-120A-4096-8016-E9A0F513A350}" srcOrd="7" destOrd="0" presId="urn:microsoft.com/office/officeart/2009/layout/CircleArrowProcess"/>
    <dgm:cxn modelId="{5E44BA58-8C55-44C2-96F6-D46476BAC225}" type="presParOf" srcId="{B3FA6618-9C03-475E-8798-2508B3536984}" destId="{3BC93A06-82FB-475C-AA5B-BBDC92ED84B7}" srcOrd="8" destOrd="0" presId="urn:microsoft.com/office/officeart/2009/layout/CircleArrowProcess"/>
    <dgm:cxn modelId="{5F250CFA-FAAA-4113-B443-8AF9771AEC06}" type="presParOf" srcId="{3BC93A06-82FB-475C-AA5B-BBDC92ED84B7}" destId="{BBE1D707-AC59-43DC-A23B-82D280B61BC5}" srcOrd="0" destOrd="0" presId="urn:microsoft.com/office/officeart/2009/layout/CircleArrowProcess"/>
    <dgm:cxn modelId="{BE8139CD-1D1C-425B-8CA7-C9D5E93BCE1F}" type="presParOf" srcId="{B3FA6618-9C03-475E-8798-2508B3536984}" destId="{195B2F91-BF5B-49E1-AAF3-DFE696B0E6ED}" srcOrd="9" destOrd="0" presId="urn:microsoft.com/office/officeart/2009/layout/CircleArrowProcess"/>
    <dgm:cxn modelId="{DAF4517F-2950-46CC-9AFB-590CF934DA33}" type="presParOf" srcId="{B3FA6618-9C03-475E-8798-2508B3536984}" destId="{A322E026-2BB0-42E2-957D-CAE1BA46DDF1}" srcOrd="10" destOrd="0" presId="urn:microsoft.com/office/officeart/2009/layout/CircleArrowProcess"/>
    <dgm:cxn modelId="{CACBE158-DBEE-4EDF-9935-25510F37EFFB}" type="presParOf" srcId="{A322E026-2BB0-42E2-957D-CAE1BA46DDF1}" destId="{301DFB62-2329-40A6-9452-3A2B02B5E29B}" srcOrd="0" destOrd="0" presId="urn:microsoft.com/office/officeart/2009/layout/CircleArrowProcess"/>
    <dgm:cxn modelId="{2CF69B4E-DB1B-4D08-ADB8-0304711D34F8}" type="presParOf" srcId="{B3FA6618-9C03-475E-8798-2508B3536984}" destId="{C418A570-E563-4435-8DC2-1F2AB4E4D330}"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90024-0B99-4E37-9756-09CED4F109E2}">
      <dsp:nvSpPr>
        <dsp:cNvPr id="0" name=""/>
        <dsp:cNvSpPr/>
      </dsp:nvSpPr>
      <dsp:spPr>
        <a:xfrm>
          <a:off x="638115" y="0"/>
          <a:ext cx="1081664" cy="1081780"/>
        </a:xfrm>
        <a:prstGeom prst="circularArrow">
          <a:avLst>
            <a:gd name="adj1" fmla="val 10980"/>
            <a:gd name="adj2" fmla="val 1142322"/>
            <a:gd name="adj3" fmla="val 4500000"/>
            <a:gd name="adj4" fmla="val 10800000"/>
            <a:gd name="adj5" fmla="val 12500"/>
          </a:avLst>
        </a:prstGeom>
        <a:solidFill>
          <a:srgbClr val="C4123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3EA603-80CF-43AF-8249-030DEB264D6F}">
      <dsp:nvSpPr>
        <dsp:cNvPr id="0" name=""/>
        <dsp:cNvSpPr/>
      </dsp:nvSpPr>
      <dsp:spPr>
        <a:xfrm>
          <a:off x="876930" y="391728"/>
          <a:ext cx="603629" cy="30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solidFill>
            </a:rPr>
            <a:t>CRITICAL</a:t>
          </a:r>
        </a:p>
        <a:p>
          <a:pPr marL="0" lvl="0" indent="0" algn="ctr" defTabSz="400050">
            <a:lnSpc>
              <a:spcPct val="90000"/>
            </a:lnSpc>
            <a:spcBef>
              <a:spcPct val="0"/>
            </a:spcBef>
            <a:spcAft>
              <a:spcPct val="35000"/>
            </a:spcAft>
            <a:buNone/>
          </a:pPr>
          <a:endParaRPr lang="en-US" sz="900" kern="1200" dirty="0">
            <a:solidFill>
              <a:srgbClr val="000000"/>
            </a:solidFill>
          </a:endParaRPr>
        </a:p>
      </dsp:txBody>
      <dsp:txXfrm>
        <a:off x="876930" y="391728"/>
        <a:ext cx="603629" cy="301614"/>
      </dsp:txXfrm>
    </dsp:sp>
    <dsp:sp modelId="{B4AE110A-C7B3-4E9A-A47C-11C0CF97997E}">
      <dsp:nvSpPr>
        <dsp:cNvPr id="0" name=""/>
        <dsp:cNvSpPr/>
      </dsp:nvSpPr>
      <dsp:spPr>
        <a:xfrm>
          <a:off x="337619" y="621746"/>
          <a:ext cx="1081664" cy="1081780"/>
        </a:xfrm>
        <a:prstGeom prst="leftCircularArrow">
          <a:avLst>
            <a:gd name="adj1" fmla="val 10980"/>
            <a:gd name="adj2" fmla="val 1142322"/>
            <a:gd name="adj3" fmla="val 6300000"/>
            <a:gd name="adj4" fmla="val 18900000"/>
            <a:gd name="adj5" fmla="val 125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9888E7-334B-4EAC-86E0-42299BFA99B1}">
      <dsp:nvSpPr>
        <dsp:cNvPr id="0" name=""/>
        <dsp:cNvSpPr/>
      </dsp:nvSpPr>
      <dsp:spPr>
        <a:xfrm>
          <a:off x="575216" y="1014709"/>
          <a:ext cx="603629" cy="30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solidFill>
            </a:rPr>
            <a:t>HIGH</a:t>
          </a:r>
        </a:p>
        <a:p>
          <a:pPr marL="0" lvl="0" indent="0" algn="ctr" defTabSz="400050">
            <a:lnSpc>
              <a:spcPct val="90000"/>
            </a:lnSpc>
            <a:spcBef>
              <a:spcPct val="0"/>
            </a:spcBef>
            <a:spcAft>
              <a:spcPct val="35000"/>
            </a:spcAft>
            <a:buNone/>
          </a:pPr>
          <a:endParaRPr lang="en-US" sz="900" kern="1200" dirty="0">
            <a:solidFill>
              <a:srgbClr val="000000"/>
            </a:solidFill>
          </a:endParaRPr>
        </a:p>
      </dsp:txBody>
      <dsp:txXfrm>
        <a:off x="575216" y="1014709"/>
        <a:ext cx="603629" cy="301614"/>
      </dsp:txXfrm>
    </dsp:sp>
    <dsp:sp modelId="{C7BCF8E3-89EB-4846-8BBA-491BAC35319B}">
      <dsp:nvSpPr>
        <dsp:cNvPr id="0" name=""/>
        <dsp:cNvSpPr/>
      </dsp:nvSpPr>
      <dsp:spPr>
        <a:xfrm>
          <a:off x="638115" y="1245549"/>
          <a:ext cx="1081664" cy="1081780"/>
        </a:xfrm>
        <a:prstGeom prst="circularArrow">
          <a:avLst>
            <a:gd name="adj1" fmla="val 10980"/>
            <a:gd name="adj2" fmla="val 1142322"/>
            <a:gd name="adj3" fmla="val 4500000"/>
            <a:gd name="adj4" fmla="val 13500000"/>
            <a:gd name="adj5" fmla="val 125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9052C81-F0C4-4A71-BF94-EE65F28F39F1}">
      <dsp:nvSpPr>
        <dsp:cNvPr id="0" name=""/>
        <dsp:cNvSpPr/>
      </dsp:nvSpPr>
      <dsp:spPr>
        <a:xfrm>
          <a:off x="876930" y="1637278"/>
          <a:ext cx="603629" cy="30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solidFill>
            </a:rPr>
            <a:t>MEDIUM</a:t>
          </a:r>
        </a:p>
        <a:p>
          <a:pPr marL="0" lvl="0" indent="0" algn="ctr" defTabSz="400050">
            <a:lnSpc>
              <a:spcPct val="90000"/>
            </a:lnSpc>
            <a:spcBef>
              <a:spcPct val="0"/>
            </a:spcBef>
            <a:spcAft>
              <a:spcPct val="35000"/>
            </a:spcAft>
            <a:buNone/>
          </a:pPr>
          <a:endParaRPr lang="en-US" sz="900" kern="1200" dirty="0">
            <a:solidFill>
              <a:srgbClr val="000000"/>
            </a:solidFill>
          </a:endParaRPr>
        </a:p>
      </dsp:txBody>
      <dsp:txXfrm>
        <a:off x="876930" y="1637278"/>
        <a:ext cx="603629" cy="301614"/>
      </dsp:txXfrm>
    </dsp:sp>
    <dsp:sp modelId="{22B51B20-F983-48D8-81C3-0F0E00D6A07B}">
      <dsp:nvSpPr>
        <dsp:cNvPr id="0" name=""/>
        <dsp:cNvSpPr/>
      </dsp:nvSpPr>
      <dsp:spPr>
        <a:xfrm>
          <a:off x="337619" y="1868530"/>
          <a:ext cx="1081664" cy="1081780"/>
        </a:xfrm>
        <a:prstGeom prst="leftCircularArrow">
          <a:avLst>
            <a:gd name="adj1" fmla="val 10980"/>
            <a:gd name="adj2" fmla="val 1142322"/>
            <a:gd name="adj3" fmla="val 6300000"/>
            <a:gd name="adj4" fmla="val 18900000"/>
            <a:gd name="adj5" fmla="val 12500"/>
          </a:avLst>
        </a:prstGeom>
        <a:solidFill>
          <a:srgbClr val="00528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C871229-120A-4096-8016-E9A0F513A350}">
      <dsp:nvSpPr>
        <dsp:cNvPr id="0" name=""/>
        <dsp:cNvSpPr/>
      </dsp:nvSpPr>
      <dsp:spPr>
        <a:xfrm>
          <a:off x="575216" y="2260259"/>
          <a:ext cx="603629" cy="30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solidFill>
            </a:rPr>
            <a:t>LOW</a:t>
          </a:r>
        </a:p>
        <a:p>
          <a:pPr marL="0" lvl="0" indent="0" algn="ctr" defTabSz="400050">
            <a:lnSpc>
              <a:spcPct val="90000"/>
            </a:lnSpc>
            <a:spcBef>
              <a:spcPct val="0"/>
            </a:spcBef>
            <a:spcAft>
              <a:spcPct val="35000"/>
            </a:spcAft>
            <a:buNone/>
          </a:pPr>
          <a:endParaRPr lang="en-US" sz="900" kern="1200" dirty="0">
            <a:solidFill>
              <a:srgbClr val="000000"/>
            </a:solidFill>
          </a:endParaRPr>
        </a:p>
      </dsp:txBody>
      <dsp:txXfrm>
        <a:off x="575216" y="2260259"/>
        <a:ext cx="603629" cy="301614"/>
      </dsp:txXfrm>
    </dsp:sp>
    <dsp:sp modelId="{BBE1D707-AC59-43DC-A23B-82D280B61BC5}">
      <dsp:nvSpPr>
        <dsp:cNvPr id="0" name=""/>
        <dsp:cNvSpPr/>
      </dsp:nvSpPr>
      <dsp:spPr>
        <a:xfrm>
          <a:off x="638115" y="2490688"/>
          <a:ext cx="1081664" cy="1081780"/>
        </a:xfrm>
        <a:prstGeom prst="circularArrow">
          <a:avLst>
            <a:gd name="adj1" fmla="val 10980"/>
            <a:gd name="adj2" fmla="val 1142322"/>
            <a:gd name="adj3" fmla="val 4500000"/>
            <a:gd name="adj4" fmla="val 13500000"/>
            <a:gd name="adj5" fmla="val 12500"/>
          </a:avLst>
        </a:prstGeom>
        <a:solidFill>
          <a:srgbClr val="00528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95B2F91-BF5B-49E1-AAF3-DFE696B0E6ED}">
      <dsp:nvSpPr>
        <dsp:cNvPr id="0" name=""/>
        <dsp:cNvSpPr/>
      </dsp:nvSpPr>
      <dsp:spPr>
        <a:xfrm>
          <a:off x="876930" y="2882417"/>
          <a:ext cx="603629" cy="30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solidFill>
            </a:rPr>
            <a:t>NONE</a:t>
          </a:r>
        </a:p>
        <a:p>
          <a:pPr marL="0" lvl="0" indent="0" algn="ctr" defTabSz="400050">
            <a:lnSpc>
              <a:spcPct val="90000"/>
            </a:lnSpc>
            <a:spcBef>
              <a:spcPct val="0"/>
            </a:spcBef>
            <a:spcAft>
              <a:spcPct val="35000"/>
            </a:spcAft>
            <a:buNone/>
          </a:pPr>
          <a:endParaRPr lang="en-US" sz="900" kern="1200" dirty="0">
            <a:solidFill>
              <a:srgbClr val="000000"/>
            </a:solidFill>
          </a:endParaRPr>
        </a:p>
      </dsp:txBody>
      <dsp:txXfrm>
        <a:off x="876930" y="2882417"/>
        <a:ext cx="603629" cy="301614"/>
      </dsp:txXfrm>
    </dsp:sp>
    <dsp:sp modelId="{301DFB62-2329-40A6-9452-3A2B02B5E29B}">
      <dsp:nvSpPr>
        <dsp:cNvPr id="0" name=""/>
        <dsp:cNvSpPr/>
      </dsp:nvSpPr>
      <dsp:spPr>
        <a:xfrm>
          <a:off x="414722" y="3184855"/>
          <a:ext cx="929285" cy="929944"/>
        </a:xfrm>
        <a:prstGeom prst="blockArc">
          <a:avLst>
            <a:gd name="adj1" fmla="val 0"/>
            <a:gd name="adj2" fmla="val 18900000"/>
            <a:gd name="adj3" fmla="val 12740"/>
          </a:avLst>
        </a:prstGeom>
        <a:solidFill>
          <a:srgbClr val="7F7F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18A570-E563-4435-8DC2-1F2AB4E4D330}">
      <dsp:nvSpPr>
        <dsp:cNvPr id="0" name=""/>
        <dsp:cNvSpPr/>
      </dsp:nvSpPr>
      <dsp:spPr>
        <a:xfrm>
          <a:off x="575216" y="3505398"/>
          <a:ext cx="603629" cy="301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0000"/>
              </a:solidFill>
            </a:rPr>
            <a:t>INACTIVE</a:t>
          </a:r>
        </a:p>
        <a:p>
          <a:pPr marL="0" lvl="0" indent="0" algn="ctr" defTabSz="400050">
            <a:lnSpc>
              <a:spcPct val="90000"/>
            </a:lnSpc>
            <a:spcBef>
              <a:spcPct val="0"/>
            </a:spcBef>
            <a:spcAft>
              <a:spcPct val="35000"/>
            </a:spcAft>
            <a:buNone/>
          </a:pPr>
          <a:endParaRPr lang="en-US" sz="900" kern="1200" dirty="0">
            <a:solidFill>
              <a:srgbClr val="000000"/>
            </a:solidFill>
          </a:endParaRPr>
        </a:p>
      </dsp:txBody>
      <dsp:txXfrm>
        <a:off x="575216" y="3505398"/>
        <a:ext cx="603629" cy="30161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2E185A72-771F-5740-AB22-BFE275C2E62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9220" name="Rectangle 4">
            <a:extLst>
              <a:ext uri="{FF2B5EF4-FFF2-40B4-BE49-F238E27FC236}">
                <a16:creationId xmlns:a16="http://schemas.microsoft.com/office/drawing/2014/main" id="{22E0CE74-775B-8A40-93A8-C8D7C62D5D9B}"/>
              </a:ext>
            </a:extLst>
          </p:cNvPr>
          <p:cNvSpPr>
            <a:spLocks noGrp="1" noRot="1" noChangeAspect="1" noChangeArrowheads="1" noTextEdit="1"/>
          </p:cNvSpPr>
          <p:nvPr>
            <p:ph type="sldImg" idx="2"/>
          </p:nvPr>
        </p:nvSpPr>
        <p:spPr bwMode="auto">
          <a:xfrm>
            <a:off x="431800" y="669925"/>
            <a:ext cx="6088063"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09D8B99D-00E8-1541-BE04-F0148888E3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s-cert.cisa.gov/sites/default/files/resources/ncats/CyHy%20Sample%20Report_508C.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6E7B7A17-F475-3844-BB9A-8736365FED72}"/>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10FCB50E-EC7A-4346-AD6C-E685A639B1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rPr>
              <a:t>Change Presenter’s Name and Date in Slide Master view.</a:t>
            </a:r>
          </a:p>
        </p:txBody>
      </p:sp>
      <p:sp>
        <p:nvSpPr>
          <p:cNvPr id="12291" name="Slide Number Placeholder 3">
            <a:extLst>
              <a:ext uri="{FF2B5EF4-FFF2-40B4-BE49-F238E27FC236}">
                <a16:creationId xmlns:a16="http://schemas.microsoft.com/office/drawing/2014/main" id="{70FC1FAB-DFF2-014B-8D8C-C0309AA50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BB054DAE-9B1D-0349-9765-1B40B3DA898D}" type="slidenum">
              <a:rPr lang="en-US" altLang="en-US" sz="1200" smtClean="0">
                <a:latin typeface="Times" pitchFamily="2" charset="0"/>
              </a:rPr>
              <a:pPr/>
              <a:t>1</a:t>
            </a:fld>
            <a:endParaRPr lang="en-US" altLang="en-US" sz="1200">
              <a:latin typeface="Times"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rgbClr val="333333"/>
                </a:solidFill>
                <a:latin typeface="Times" pitchFamily="18" charset="0"/>
                <a:ea typeface="+mn-ea"/>
                <a:cs typeface="+mn-cs"/>
              </a:rPr>
              <a:t>What is Ransomware?</a:t>
            </a:r>
          </a:p>
          <a:p>
            <a:r>
              <a:rPr lang="en-US" sz="1200" b="0" i="0" u="none" strike="noStrike" kern="1200" baseline="0" dirty="0">
                <a:solidFill>
                  <a:srgbClr val="333333"/>
                </a:solidFill>
                <a:latin typeface="Times" pitchFamily="18" charset="0"/>
                <a:ea typeface="+mn-ea"/>
                <a:cs typeface="+mn-cs"/>
              </a:rPr>
              <a:t>Ransomware is malicious software, or malware, that once inserted into a network, is designed to encrypt files, preventing the owner from accessing them or locking the user out of their device or network. </a:t>
            </a:r>
          </a:p>
          <a:p>
            <a:r>
              <a:rPr lang="en-US" sz="1200" b="0" i="0" u="none" strike="noStrike" kern="1200" baseline="0" dirty="0">
                <a:solidFill>
                  <a:srgbClr val="333333"/>
                </a:solidFill>
                <a:latin typeface="Times" pitchFamily="18" charset="0"/>
                <a:ea typeface="+mn-ea"/>
                <a:cs typeface="+mn-cs"/>
              </a:rPr>
              <a:t>o Cybercriminals use ransomware to demand a fee— or “ransom”— in exchange for decryption of the encrypted files. </a:t>
            </a:r>
          </a:p>
          <a:p>
            <a:r>
              <a:rPr lang="en-US" sz="1200" b="0" i="0" u="none" strike="noStrike" kern="1200" baseline="0" dirty="0">
                <a:solidFill>
                  <a:srgbClr val="333333"/>
                </a:solidFill>
                <a:latin typeface="Times" pitchFamily="18" charset="0"/>
                <a:ea typeface="+mn-ea"/>
                <a:cs typeface="+mn-cs"/>
              </a:rPr>
              <a:t>o The bad actors often threaten to sell or leak the stolen data or authentication information if a ransom is not paid. </a:t>
            </a:r>
          </a:p>
          <a:p>
            <a:r>
              <a:rPr lang="en-US" sz="1200" b="0" i="0" u="none" strike="noStrike" kern="1200" baseline="0" dirty="0">
                <a:solidFill>
                  <a:srgbClr val="333333"/>
                </a:solidFill>
                <a:latin typeface="Times" pitchFamily="18" charset="0"/>
                <a:ea typeface="+mn-ea"/>
                <a:cs typeface="+mn-cs"/>
              </a:rPr>
              <a:t>o Many companies are being asked to pay twice - first to unlock their systems and then to avoid having sensitive data leaked. </a:t>
            </a:r>
          </a:p>
          <a:p>
            <a:r>
              <a:rPr lang="en-US" sz="1200" b="0" i="0" u="none" strike="noStrike" kern="1200" baseline="0" dirty="0">
                <a:solidFill>
                  <a:srgbClr val="333333"/>
                </a:solidFill>
                <a:latin typeface="Times" pitchFamily="18" charset="0"/>
                <a:ea typeface="+mn-ea"/>
                <a:cs typeface="+mn-cs"/>
              </a:rPr>
              <a:t>o Many post evidence of their exploits to dedicated “leak sites” on the dark web to increase pressure on their victims to pay. </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 Ransomware is a destructive attack, not an event where you can simply pay off the bad actor and regain control of your network. </a:t>
            </a:r>
          </a:p>
          <a:p>
            <a:r>
              <a:rPr lang="en-US" sz="1200" b="0" i="0" u="none" strike="noStrike" kern="1200" baseline="0" dirty="0">
                <a:solidFill>
                  <a:srgbClr val="333333"/>
                </a:solidFill>
                <a:latin typeface="Times" pitchFamily="18" charset="0"/>
                <a:ea typeface="+mn-ea"/>
                <a:cs typeface="+mn-cs"/>
              </a:rPr>
              <a:t>o Don’t trust a cybercriminal! </a:t>
            </a:r>
          </a:p>
          <a:p>
            <a:endParaRPr lang="en-US" sz="1200" b="0" i="0" u="none" strike="noStrike" kern="1200" baseline="0" dirty="0">
              <a:solidFill>
                <a:srgbClr val="333333"/>
              </a:solidFill>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3265"/>
                </a:solidFill>
                <a:latin typeface="Franklin Gothic Demi" panose="020B0703020102020204" pitchFamily="34" charset="0"/>
              </a:rPr>
              <a:t>WHO IS AT RISK OF A RANSOMWARE ATTACK?</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Any internet-connected computer or device is at risk of infection – this is all of us. </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Ransomware attacks have surged among state, local, tribal, and territorial (SLTT) governments and critical infrastructure organizations. o </a:t>
            </a:r>
            <a:r>
              <a:rPr lang="en-US" sz="1200" b="0" i="1" u="none" strike="noStrike" kern="1200" baseline="0" dirty="0">
                <a:solidFill>
                  <a:srgbClr val="333333"/>
                </a:solidFill>
                <a:latin typeface="Times" pitchFamily="18" charset="0"/>
                <a:ea typeface="+mn-ea"/>
                <a:cs typeface="+mn-cs"/>
              </a:rPr>
              <a:t>It is an epidemic, affecting cities, police, hospitals, schools, manufacturing, and critical infrastructure targets. </a:t>
            </a:r>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o </a:t>
            </a:r>
            <a:r>
              <a:rPr lang="en-US" sz="1200" b="0" i="1" u="none" strike="noStrike" kern="1200" baseline="0" dirty="0">
                <a:solidFill>
                  <a:srgbClr val="333333"/>
                </a:solidFill>
                <a:latin typeface="Times" pitchFamily="18" charset="0"/>
                <a:ea typeface="+mn-ea"/>
                <a:cs typeface="+mn-cs"/>
              </a:rPr>
              <a:t>A recent </a:t>
            </a:r>
            <a:r>
              <a:rPr lang="en-US" sz="1200" b="0" i="1" u="none" strike="noStrike" kern="1200" baseline="0" dirty="0" err="1">
                <a:solidFill>
                  <a:srgbClr val="333333"/>
                </a:solidFill>
                <a:latin typeface="Times" pitchFamily="18" charset="0"/>
                <a:ea typeface="+mn-ea"/>
                <a:cs typeface="+mn-cs"/>
              </a:rPr>
              <a:t>Emsisoft</a:t>
            </a:r>
            <a:r>
              <a:rPr lang="en-US" sz="1200" b="0" i="1" u="none" strike="noStrike" kern="1200" baseline="0" dirty="0">
                <a:solidFill>
                  <a:srgbClr val="333333"/>
                </a:solidFill>
                <a:latin typeface="Times" pitchFamily="18" charset="0"/>
                <a:ea typeface="+mn-ea"/>
                <a:cs typeface="+mn-cs"/>
              </a:rPr>
              <a:t> report found 100+ federal, state and municipal agencies, 500+ medical centers, and 1,680 educational institutions in the U.S. were hit by ransomware in 2020 </a:t>
            </a:r>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r>
              <a:rPr lang="en-US" sz="1200" b="1" i="0" u="none" strike="noStrike" kern="1200" baseline="0" dirty="0">
                <a:solidFill>
                  <a:srgbClr val="333333"/>
                </a:solidFill>
                <a:latin typeface="Times" pitchFamily="18" charset="0"/>
                <a:ea typeface="+mn-ea"/>
                <a:cs typeface="+mn-cs"/>
              </a:rPr>
              <a:t>HOW BIG OF A PROBLEM IS RANSOMWARE? </a:t>
            </a:r>
          </a:p>
          <a:p>
            <a:r>
              <a:rPr lang="en-US" sz="1200" b="0" i="1" u="none" strike="noStrike" kern="1200" baseline="0" dirty="0">
                <a:solidFill>
                  <a:srgbClr val="333333"/>
                </a:solidFill>
                <a:latin typeface="Times" pitchFamily="18" charset="0"/>
                <a:ea typeface="+mn-ea"/>
                <a:cs typeface="+mn-cs"/>
              </a:rPr>
              <a:t>A report by </a:t>
            </a:r>
            <a:r>
              <a:rPr lang="en-US" sz="1200" b="0" i="1" u="none" strike="noStrike" kern="1200" baseline="0" dirty="0" err="1">
                <a:solidFill>
                  <a:srgbClr val="333333"/>
                </a:solidFill>
                <a:latin typeface="Times" pitchFamily="18" charset="0"/>
                <a:ea typeface="+mn-ea"/>
                <a:cs typeface="+mn-cs"/>
              </a:rPr>
              <a:t>Emsisoft</a:t>
            </a:r>
            <a:r>
              <a:rPr lang="en-US" sz="1200" b="0" i="1" u="none" strike="noStrike" kern="1200" baseline="0" dirty="0">
                <a:solidFill>
                  <a:srgbClr val="333333"/>
                </a:solidFill>
                <a:latin typeface="Times" pitchFamily="18" charset="0"/>
                <a:ea typeface="+mn-ea"/>
                <a:cs typeface="+mn-cs"/>
              </a:rPr>
              <a:t> estimated that in the U.S., $3.6 billion in ransoms were paid in 2020. The same report estimates that when downtime is factored in, the cost of ransomware in the U.S. was nearly $20 billion. </a:t>
            </a:r>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10</a:t>
            </a:fld>
            <a:endParaRPr lang="en-US" altLang="en-US"/>
          </a:p>
        </p:txBody>
      </p:sp>
    </p:spTree>
    <p:extLst>
      <p:ext uri="{BB962C8B-B14F-4D97-AF65-F5344CB8AC3E}">
        <p14:creationId xmlns:p14="http://schemas.microsoft.com/office/powerpoint/2010/main" val="7288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I said, </a:t>
            </a:r>
            <a:r>
              <a:rPr lang="en-US" b="1" dirty="0"/>
              <a:t>we at CISA have one mission:  to lead the collaborative national effort to strengthen the security and resilience of America’s critical infrastructure</a:t>
            </a:r>
            <a:r>
              <a:rPr lang="en-US" dirty="0"/>
              <a:t>. We do so by providing direct coordination, outreach, and regional support and assistance to protect cyber components essential to the Nation’s critical infrastructure.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purpose of CISA’s Cybersecurity Advisor program is to promote and further cybersecurity preparedness, risk mitigation, and incident response capabilities of public and private sector owners and operators of critical infrastructure, and state, local, tribal, and territorial (SLTT) governments, through stakeholder partnerships and direct assistance activities which we undertake with you at no cost to you.  All our services, programs, and tools we offer to you are strictly voluntary – you do not have to use any of them – and ALL are free – there is no charge to you whatsoever for any service and tool we offer. </a:t>
            </a:r>
          </a:p>
          <a:p>
            <a:pPr marL="0" indent="0">
              <a:buFont typeface="Arial" panose="020B0604020202020204" pitchFamily="34" charset="0"/>
              <a:buNone/>
            </a:pPr>
            <a:r>
              <a:rPr lang="en-US" dirty="0"/>
              <a:t>Specifically, to promote the security and resilience of critical infrastructure we: </a:t>
            </a:r>
          </a:p>
          <a:p>
            <a:pPr marL="166588" indent="-166588">
              <a:buFont typeface="Arial" panose="020B0604020202020204" pitchFamily="34" charset="0"/>
              <a:buChar char="•"/>
            </a:pPr>
            <a:r>
              <a:rPr lang="en-US" dirty="0"/>
              <a:t>Undertake </a:t>
            </a:r>
            <a:r>
              <a:rPr lang="en-US" baseline="0" dirty="0"/>
              <a:t>risk-based cybersecurity assessments  -- such as the Cyber Resilience Review (CRR), Cyber Infrastructure Survey (CIS), and the External Dependencies Management (EDM) assessment, which are all free to the critical infrastructure owner and operator, whether SLTT or private sector; </a:t>
            </a:r>
          </a:p>
          <a:p>
            <a:pPr marL="166588" indent="-166588">
              <a:buFont typeface="Arial" panose="020B0604020202020204" pitchFamily="34" charset="0"/>
              <a:buChar char="•"/>
            </a:pPr>
            <a:r>
              <a:rPr lang="en-US" baseline="0" dirty="0"/>
              <a:t>Promote use of best practices such as the NIST Cybersecurity Framework, which is designed as a foundation upon which industry and government can better manage and reduce their cyber risk;</a:t>
            </a:r>
          </a:p>
          <a:p>
            <a:pPr marL="166588" indent="-166588">
              <a:buFont typeface="Arial" panose="020B0604020202020204" pitchFamily="34" charset="0"/>
              <a:buChar char="•"/>
            </a:pPr>
            <a:r>
              <a:rPr lang="en-US" baseline="0" dirty="0"/>
              <a:t>Build and strengthen private-public cybersecurity partnerships through information exchanges, and cyber protective visits;</a:t>
            </a:r>
          </a:p>
          <a:p>
            <a:pPr marL="166588" indent="-166588">
              <a:buFont typeface="Arial" panose="020B0604020202020204" pitchFamily="34" charset="0"/>
              <a:buChar char="•"/>
            </a:pPr>
            <a:r>
              <a:rPr lang="en-US" baseline="0" dirty="0"/>
              <a:t>Educate by raising awareness of various cybersecurity services offered by CISA and other federal and local government programs through cyber resilience workshops,  keynotes, panel discussions, and program briefs;</a:t>
            </a:r>
          </a:p>
          <a:p>
            <a:pPr marL="166588" indent="-166588">
              <a:buFont typeface="Arial" panose="020B0604020202020204" pitchFamily="34" charset="0"/>
              <a:buChar char="•"/>
            </a:pPr>
            <a:r>
              <a:rPr lang="en-US" baseline="0" dirty="0"/>
              <a:t>Listen to stakeholder requirements and needs through various working groups, tabletop exercises, and other technical exchanges; and</a:t>
            </a:r>
          </a:p>
          <a:p>
            <a:pPr marL="166588" indent="-166588">
              <a:buFont typeface="Arial" panose="020B0604020202020204" pitchFamily="34" charset="0"/>
              <a:buChar char="•"/>
            </a:pPr>
            <a:r>
              <a:rPr lang="en-US" baseline="0" dirty="0"/>
              <a:t>Coordinate direct assistance and resourcing support conducted in times of cyber threats, disruptions, and attacks. </a:t>
            </a:r>
          </a:p>
          <a:p>
            <a:pPr marL="166588" indent="-16658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2A1652E4-2233-4228-A2DA-AA9B2C7BF83A}"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7204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Explain all of the CISA &amp; My role as a Cyber Security Advisor activities and offerings or outreach activities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mentioned Preparedness activities, The list on the Left provides some examples of these types of resources that are available.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primarily are geared for IT / Cybersecurity Professionals with K12 community, We know they have a tough job. </a:t>
            </a:r>
          </a:p>
          <a:p>
            <a:pPr marL="171450" indent="-171450">
              <a:buFont typeface="Arial" panose="020B0604020202020204" pitchFamily="34" charset="0"/>
              <a:buChar char="•"/>
            </a:pPr>
            <a:r>
              <a:rPr lang="en-US" dirty="0"/>
              <a:t>These range from Training and Awareness activities to Assisting these professionals with building and improving their Cybersecurity Programs as well as facilitating a Cyber Exercise. As well ensuring they are connected with Cyber Threat Alerts.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Under the Cybersecurity Service Offerings are specific services or assessments which are no cost offerings for the K12 community.</a:t>
            </a:r>
          </a:p>
          <a:p>
            <a:pPr marL="171450" indent="-171450">
              <a:buFont typeface="Arial" panose="020B0604020202020204" pitchFamily="34" charset="0"/>
              <a:buChar char="•"/>
            </a:pPr>
            <a:r>
              <a:rPr lang="en-US" dirty="0"/>
              <a:t>These fall into two categories – The first few items listed are examples of the assessments to review the K12 Cybersecurity Program.</a:t>
            </a:r>
          </a:p>
          <a:p>
            <a:pPr marL="171450" indent="-171450">
              <a:buFont typeface="Arial" panose="020B0604020202020204" pitchFamily="34" charset="0"/>
              <a:buChar char="•"/>
            </a:pPr>
            <a:r>
              <a:rPr lang="en-US" dirty="0"/>
              <a:t>The one’s in Bold are technical assessments where we assist IT / Cyber professionals by Testing the protection level of the Network.  Please share these with your IT/Cybersecurity Peers. </a:t>
            </a:r>
          </a:p>
          <a:p>
            <a:pPr marL="171450" indent="-171450">
              <a:buFont typeface="Arial" panose="020B0604020202020204" pitchFamily="34" charset="0"/>
              <a:buChar char="•"/>
            </a:pPr>
            <a:r>
              <a:rPr lang="en-US" dirty="0"/>
              <a:t>On the Right. </a:t>
            </a:r>
          </a:p>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14</a:t>
            </a:fld>
            <a:endParaRPr lang="en-US" altLang="en-US"/>
          </a:p>
        </p:txBody>
      </p:sp>
    </p:spTree>
    <p:extLst>
      <p:ext uri="{BB962C8B-B14F-4D97-AF65-F5344CB8AC3E}">
        <p14:creationId xmlns:p14="http://schemas.microsoft.com/office/powerpoint/2010/main" val="85219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Occurs</a:t>
            </a:r>
            <a:r>
              <a:rPr lang="en-US" baseline="0" dirty="0"/>
              <a:t> as a continuous series of non-intrusive checks in order to identify existing or potential vulnerabilities and configuration weaknesses.</a:t>
            </a:r>
          </a:p>
          <a:p>
            <a:r>
              <a:rPr lang="en-US" dirty="0"/>
              <a:t>Weekly reporting intervals. Detailed findings included as exports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333333"/>
                </a:solidFill>
                <a:effectLst/>
                <a:latin typeface="Times" pitchFamily="18" charset="0"/>
                <a:ea typeface="ＭＳ Ｐゴシック" charset="-128"/>
                <a:cs typeface="ＭＳ Ｐゴシック" charset="-128"/>
              </a:rPr>
              <a:t>We begin by scanning, using </a:t>
            </a:r>
            <a:r>
              <a:rPr lang="en-US" sz="1200" kern="1200" dirty="0" err="1">
                <a:solidFill>
                  <a:srgbClr val="333333"/>
                </a:solidFill>
                <a:effectLst/>
                <a:latin typeface="Times" pitchFamily="18" charset="0"/>
                <a:ea typeface="ＭＳ Ｐゴシック" charset="-128"/>
                <a:cs typeface="ＭＳ Ｐゴシック" charset="-128"/>
              </a:rPr>
              <a:t>Nmap</a:t>
            </a:r>
            <a:r>
              <a:rPr lang="en-US" sz="1200" kern="1200" dirty="0">
                <a:solidFill>
                  <a:srgbClr val="333333"/>
                </a:solidFill>
                <a:effectLst/>
                <a:latin typeface="Times" pitchFamily="18" charset="0"/>
                <a:ea typeface="ＭＳ Ｐゴシック" charset="-128"/>
                <a:cs typeface="ＭＳ Ｐゴシック" charset="-128"/>
              </a:rPr>
              <a:t>, all submitted IPv4 addresses for the top 1000 ports. Hosts are next fully port scanned (TCP only) before we pipe results to our vulnerability scanner (Nessus, all plug-ins except the denial-of-service ones). Vulnerability scans recur depending on the criticality (CVSS) of the vulnerability found: We deliver a weekly report (encrypted with a shared secret password) to the email address that your organization prefers (we recommend a distro). These are usually sent Monday before noon (EST).</a:t>
            </a:r>
          </a:p>
          <a:p>
            <a:endParaRPr lang="en-US" dirty="0"/>
          </a:p>
        </p:txBody>
      </p:sp>
      <p:sp>
        <p:nvSpPr>
          <p:cNvPr id="4" name="Slide Number Placeholder 3"/>
          <p:cNvSpPr>
            <a:spLocks noGrp="1"/>
          </p:cNvSpPr>
          <p:nvPr>
            <p:ph type="sldNum" sz="quarter" idx="10"/>
          </p:nvPr>
        </p:nvSpPr>
        <p:spPr/>
        <p:txBody>
          <a:bodyPr/>
          <a:lstStyle/>
          <a:p>
            <a:pPr marL="0" marR="0" lvl="0" indent="0" algn="r" defTabSz="906985" rtl="0" eaLnBrk="0" fontAlgn="base" latinLnBrk="0" hangingPunct="0">
              <a:lnSpc>
                <a:spcPct val="100000"/>
              </a:lnSpc>
              <a:spcBef>
                <a:spcPct val="0"/>
              </a:spcBef>
              <a:spcAft>
                <a:spcPct val="0"/>
              </a:spcAft>
              <a:buClrTx/>
              <a:buSzTx/>
              <a:buFontTx/>
              <a:buNone/>
              <a:tabLst/>
              <a:defRPr/>
            </a:pPr>
            <a:fld id="{FD0F9442-456A-499D-A555-088B60FE79AC}"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06985"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321356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333333"/>
                </a:solidFill>
                <a:effectLst/>
                <a:latin typeface="Times" pitchFamily="18" charset="0"/>
                <a:ea typeface="+mn-ea"/>
                <a:cs typeface="+mn-cs"/>
              </a:rPr>
              <a:t>And in case you want to share a sample report with prospective stakeholders, we've got one here: </a:t>
            </a:r>
            <a:r>
              <a:rPr lang="en-US" sz="1200" b="0" i="0" u="sng" kern="1200" dirty="0">
                <a:solidFill>
                  <a:srgbClr val="333333"/>
                </a:solidFill>
                <a:effectLst/>
                <a:latin typeface="Times" pitchFamily="18" charset="0"/>
                <a:ea typeface="+mn-ea"/>
                <a:cs typeface="+mn-cs"/>
                <a:hlinkClick r:id="rId3" tooltip="https://us-cert.cisa.gov/sites/default/files/resources/ncats/cyhy%20sample%20report_508c.pdf"/>
              </a:rPr>
              <a:t>Cyber Hygiene Sample Report</a:t>
            </a:r>
            <a:r>
              <a:rPr lang="en-US" sz="1200" b="0" i="0" u="sng" kern="1200" dirty="0">
                <a:solidFill>
                  <a:srgbClr val="333333"/>
                </a:solidFill>
                <a:effectLst/>
                <a:latin typeface="Times" pitchFamily="18" charset="0"/>
                <a:ea typeface="+mn-ea"/>
                <a:cs typeface="+mn-cs"/>
              </a:rPr>
              <a:t>.</a:t>
            </a:r>
            <a:r>
              <a:rPr lang="en-US" sz="1200" b="0" i="0" kern="1200" dirty="0">
                <a:solidFill>
                  <a:srgbClr val="333333"/>
                </a:solidFill>
                <a:effectLst/>
                <a:latin typeface="Times" pitchFamily="18" charset="0"/>
                <a:ea typeface="+mn-ea"/>
                <a:cs typeface="+mn-cs"/>
              </a:rPr>
              <a:t> It's got some great info on our scan methodology the prospective stakeholders might be interested in.  It also shows how we have the detailed views that can be filtered or ingested by their data aggregators as CSV attachments within the PDF. </a:t>
            </a:r>
          </a:p>
          <a:p>
            <a:r>
              <a:rPr lang="en-US" sz="1200" b="0" i="0" kern="1200" dirty="0">
                <a:solidFill>
                  <a:srgbClr val="333333"/>
                </a:solidFill>
                <a:effectLst/>
                <a:latin typeface="Times" pitchFamily="18" charset="0"/>
                <a:ea typeface="+mn-ea"/>
                <a:cs typeface="+mn-cs"/>
              </a:rPr>
              <a:t> </a:t>
            </a:r>
          </a:p>
          <a:p>
            <a:r>
              <a:rPr lang="en-US" sz="1200" b="0" i="0" kern="1200" dirty="0">
                <a:solidFill>
                  <a:srgbClr val="333333"/>
                </a:solidFill>
                <a:effectLst/>
                <a:latin typeface="Times" pitchFamily="18" charset="0"/>
                <a:ea typeface="+mn-ea"/>
                <a:cs typeface="+mn-cs"/>
              </a:rPr>
              <a:t>The only update we've made to it is that the Report Card page is newly formatted with some info on potentially risky </a:t>
            </a:r>
            <a:r>
              <a:rPr lang="en-US" sz="1200" b="0" i="0" kern="1200" dirty="0" err="1">
                <a:solidFill>
                  <a:srgbClr val="333333"/>
                </a:solidFill>
                <a:effectLst/>
                <a:latin typeface="Times" pitchFamily="18" charset="0"/>
                <a:ea typeface="+mn-ea"/>
                <a:cs typeface="+mn-cs"/>
              </a:rPr>
              <a:t>servies</a:t>
            </a:r>
            <a:r>
              <a:rPr lang="en-US" sz="1200" b="0" i="0" kern="1200" dirty="0">
                <a:solidFill>
                  <a:srgbClr val="333333"/>
                </a:solidFill>
                <a:effectLst/>
                <a:latin typeface="Times" pitchFamily="18" charset="0"/>
                <a:ea typeface="+mn-ea"/>
                <a:cs typeface="+mn-cs"/>
              </a:rPr>
              <a:t> (like RDP, which we know is a huge attack vector for ransomware).  We hope to soon add some more updates, 508 compliant-</a:t>
            </a:r>
            <a:r>
              <a:rPr lang="en-US" sz="1200" b="0" i="0" kern="1200" dirty="0" err="1">
                <a:solidFill>
                  <a:srgbClr val="333333"/>
                </a:solidFill>
                <a:effectLst/>
                <a:latin typeface="Times" pitchFamily="18" charset="0"/>
                <a:ea typeface="+mn-ea"/>
                <a:cs typeface="+mn-cs"/>
              </a:rPr>
              <a:t>ize</a:t>
            </a:r>
            <a:r>
              <a:rPr lang="en-US" sz="1200" b="0" i="0" kern="1200" dirty="0">
                <a:solidFill>
                  <a:srgbClr val="333333"/>
                </a:solidFill>
                <a:effectLst/>
                <a:latin typeface="Times" pitchFamily="18" charset="0"/>
                <a:ea typeface="+mn-ea"/>
                <a:cs typeface="+mn-cs"/>
              </a:rPr>
              <a:t> it, and post a fully updated version up on the cisa.gov resource hub   In the meantime, this is what the new Report Card page looks like: </a:t>
            </a:r>
          </a:p>
          <a:p>
            <a:endParaRPr lang="en-US" dirty="0"/>
          </a:p>
        </p:txBody>
      </p:sp>
      <p:sp>
        <p:nvSpPr>
          <p:cNvPr id="4" name="Slide Number Placeholder 3"/>
          <p:cNvSpPr>
            <a:spLocks noGrp="1"/>
          </p:cNvSpPr>
          <p:nvPr>
            <p:ph type="sldNum" sz="quarter" idx="5"/>
          </p:nvPr>
        </p:nvSpPr>
        <p:spPr/>
        <p:txBody>
          <a:bodyPr/>
          <a:lstStyle/>
          <a:p>
            <a:pPr>
              <a:defRPr/>
            </a:pPr>
            <a:fld id="{D2185CFB-024A-4A77-9B57-5AA0E1E932B7}" type="slidenum">
              <a:rPr lang="en-US" altLang="en-US" smtClean="0"/>
              <a:pPr>
                <a:defRPr/>
              </a:pPr>
              <a:t>16</a:t>
            </a:fld>
            <a:endParaRPr lang="en-US" altLang="en-US"/>
          </a:p>
        </p:txBody>
      </p:sp>
    </p:spTree>
    <p:extLst>
      <p:ext uri="{BB962C8B-B14F-4D97-AF65-F5344CB8AC3E}">
        <p14:creationId xmlns:p14="http://schemas.microsoft.com/office/powerpoint/2010/main" val="215690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1E47A1B-7DF7-48DD-A071-795A797CB9D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0F388304-D315-4059-ACB5-9DD38ED0E2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id="{541049DF-3BB6-4623-9D58-769EE388E1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a:solidFill>
                  <a:schemeClr val="tx1"/>
                </a:solidFill>
                <a:latin typeface="Arial" panose="020B0604020202020204" pitchFamily="34" charset="0"/>
              </a:defRPr>
            </a:lvl1pPr>
            <a:lvl2pPr marL="763588" indent="-293688" defTabSz="915988">
              <a:defRPr sz="2400">
                <a:solidFill>
                  <a:schemeClr val="tx1"/>
                </a:solidFill>
                <a:latin typeface="Arial" panose="020B0604020202020204" pitchFamily="34" charset="0"/>
              </a:defRPr>
            </a:lvl2pPr>
            <a:lvl3pPr marL="1174750" indent="-234950" defTabSz="915988">
              <a:defRPr sz="2400">
                <a:solidFill>
                  <a:schemeClr val="tx1"/>
                </a:solidFill>
                <a:latin typeface="Arial" panose="020B0604020202020204" pitchFamily="34" charset="0"/>
              </a:defRPr>
            </a:lvl3pPr>
            <a:lvl4pPr marL="1644650" indent="-234950" defTabSz="915988">
              <a:defRPr sz="2400">
                <a:solidFill>
                  <a:schemeClr val="tx1"/>
                </a:solidFill>
                <a:latin typeface="Arial" panose="020B0604020202020204" pitchFamily="34" charset="0"/>
              </a:defRPr>
            </a:lvl4pPr>
            <a:lvl5pPr marL="2114550" indent="-234950" defTabSz="915988">
              <a:defRPr sz="2400">
                <a:solidFill>
                  <a:schemeClr val="tx1"/>
                </a:solidFill>
                <a:latin typeface="Arial" panose="020B0604020202020204" pitchFamily="34" charset="0"/>
              </a:defRPr>
            </a:lvl5pPr>
            <a:lvl6pPr marL="2571750" indent="-234950" defTabSz="915988" eaLnBrk="0" fontAlgn="base" hangingPunct="0">
              <a:spcBef>
                <a:spcPct val="0"/>
              </a:spcBef>
              <a:spcAft>
                <a:spcPct val="0"/>
              </a:spcAft>
              <a:defRPr sz="2400">
                <a:solidFill>
                  <a:schemeClr val="tx1"/>
                </a:solidFill>
                <a:latin typeface="Arial" panose="020B0604020202020204" pitchFamily="34" charset="0"/>
              </a:defRPr>
            </a:lvl6pPr>
            <a:lvl7pPr marL="3028950" indent="-234950" defTabSz="915988" eaLnBrk="0" fontAlgn="base" hangingPunct="0">
              <a:spcBef>
                <a:spcPct val="0"/>
              </a:spcBef>
              <a:spcAft>
                <a:spcPct val="0"/>
              </a:spcAft>
              <a:defRPr sz="2400">
                <a:solidFill>
                  <a:schemeClr val="tx1"/>
                </a:solidFill>
                <a:latin typeface="Arial" panose="020B0604020202020204" pitchFamily="34" charset="0"/>
              </a:defRPr>
            </a:lvl7pPr>
            <a:lvl8pPr marL="3486150" indent="-234950" defTabSz="915988" eaLnBrk="0" fontAlgn="base" hangingPunct="0">
              <a:spcBef>
                <a:spcPct val="0"/>
              </a:spcBef>
              <a:spcAft>
                <a:spcPct val="0"/>
              </a:spcAft>
              <a:defRPr sz="2400">
                <a:solidFill>
                  <a:schemeClr val="tx1"/>
                </a:solidFill>
                <a:latin typeface="Arial" panose="020B0604020202020204" pitchFamily="34" charset="0"/>
              </a:defRPr>
            </a:lvl8pPr>
            <a:lvl9pPr marL="3943350" indent="-234950" defTabSz="915988" eaLnBrk="0" fontAlgn="base" hangingPunct="0">
              <a:spcBef>
                <a:spcPct val="0"/>
              </a:spcBef>
              <a:spcAft>
                <a:spcPct val="0"/>
              </a:spcAft>
              <a:defRPr sz="2400">
                <a:solidFill>
                  <a:schemeClr val="tx1"/>
                </a:solidFill>
                <a:latin typeface="Arial" panose="020B0604020202020204" pitchFamily="34" charset="0"/>
              </a:defRPr>
            </a:lvl9pPr>
          </a:lstStyle>
          <a:p>
            <a:fld id="{F14C8435-5C85-4B4F-98D9-000F4F314EDF}" type="slidenum">
              <a:rPr lang="en-US" altLang="en-US" sz="1200" smtClean="0">
                <a:latin typeface="Times" panose="02020603050405020304" pitchFamily="18" charset="0"/>
              </a:rPr>
              <a:pPr/>
              <a:t>18</a:t>
            </a:fld>
            <a:endParaRPr lang="en-US" altLang="en-US" sz="12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69E4DAA-F3CB-47D2-A772-0C53FDD2675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03F29E1-B69A-4D54-8410-85C932FC699A}"/>
              </a:ext>
            </a:extLst>
          </p:cNvPr>
          <p:cNvSpPr>
            <a:spLocks noGrp="1" noChangeArrowheads="1"/>
          </p:cNvSpPr>
          <p:nvPr>
            <p:ph type="body" idx="1"/>
          </p:nvPr>
        </p:nvSpPr>
        <p:spPr>
          <a:noFill/>
        </p:spPr>
        <p:txBody>
          <a:bodyPr/>
          <a:lstStyle/>
          <a:p>
            <a:endParaRPr lang="en-US" altLang="en-US" dirty="0"/>
          </a:p>
        </p:txBody>
      </p:sp>
      <p:sp>
        <p:nvSpPr>
          <p:cNvPr id="22532" name="Slide Number Placeholder 3">
            <a:extLst>
              <a:ext uri="{FF2B5EF4-FFF2-40B4-BE49-F238E27FC236}">
                <a16:creationId xmlns:a16="http://schemas.microsoft.com/office/drawing/2014/main" id="{907B5B55-EFFA-4F81-A0AC-599FA2E31FBC}"/>
              </a:ext>
            </a:extLst>
          </p:cNvPr>
          <p:cNvSpPr>
            <a:spLocks noGrp="1"/>
          </p:cNvSpPr>
          <p:nvPr>
            <p:ph type="sldNum" sz="quarter" idx="5"/>
          </p:nvPr>
        </p:nvSpPr>
        <p:spPr>
          <a:noFill/>
        </p:spPr>
        <p:txBody>
          <a:bodyPr/>
          <a:lstStyle>
            <a:lvl1pPr defTabSz="906463">
              <a:defRPr sz="2400">
                <a:solidFill>
                  <a:schemeClr val="tx1"/>
                </a:solidFill>
                <a:latin typeface="Arial" panose="020B0604020202020204" pitchFamily="34" charset="0"/>
              </a:defRPr>
            </a:lvl1pPr>
            <a:lvl2pPr marL="742950" indent="-285750" defTabSz="906463">
              <a:defRPr sz="2400">
                <a:solidFill>
                  <a:schemeClr val="tx1"/>
                </a:solidFill>
                <a:latin typeface="Arial" panose="020B0604020202020204" pitchFamily="34" charset="0"/>
              </a:defRPr>
            </a:lvl2pPr>
            <a:lvl3pPr marL="1143000" indent="-228600" defTabSz="906463">
              <a:defRPr sz="2400">
                <a:solidFill>
                  <a:schemeClr val="tx1"/>
                </a:solidFill>
                <a:latin typeface="Arial" panose="020B0604020202020204" pitchFamily="34" charset="0"/>
              </a:defRPr>
            </a:lvl3pPr>
            <a:lvl4pPr marL="1600200" indent="-228600" defTabSz="906463">
              <a:defRPr sz="2400">
                <a:solidFill>
                  <a:schemeClr val="tx1"/>
                </a:solidFill>
                <a:latin typeface="Arial" panose="020B0604020202020204" pitchFamily="34" charset="0"/>
              </a:defRPr>
            </a:lvl4pPr>
            <a:lvl5pPr marL="2057400" indent="-228600" defTabSz="906463">
              <a:defRPr sz="24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defRPr>
            </a:lvl9pPr>
          </a:lstStyle>
          <a:p>
            <a:fld id="{46209584-5769-4EA4-91B5-98C157ECAB9E}" type="slidenum">
              <a:rPr lang="en-US" altLang="en-US" sz="1200">
                <a:latin typeface="Times" panose="02020603050405020304" pitchFamily="18" charset="0"/>
              </a:rPr>
              <a:pPr/>
              <a:t>2</a:t>
            </a:fld>
            <a:endParaRPr lang="en-US" altLang="en-US" sz="1200" dirty="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69E4DAA-F3CB-47D2-A772-0C53FDD2675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03F29E1-B69A-4D54-8410-85C932FC699A}"/>
              </a:ext>
            </a:extLst>
          </p:cNvPr>
          <p:cNvSpPr>
            <a:spLocks noGrp="1" noChangeArrowheads="1"/>
          </p:cNvSpPr>
          <p:nvPr>
            <p:ph type="body" idx="1"/>
          </p:nvPr>
        </p:nvSpPr>
        <p:spPr>
          <a:noFill/>
        </p:spPr>
        <p:txBody>
          <a:bodyPr/>
          <a:lstStyle/>
          <a:p>
            <a:endParaRPr lang="en-US" altLang="en-US" dirty="0"/>
          </a:p>
        </p:txBody>
      </p:sp>
      <p:sp>
        <p:nvSpPr>
          <p:cNvPr id="22532" name="Slide Number Placeholder 3">
            <a:extLst>
              <a:ext uri="{FF2B5EF4-FFF2-40B4-BE49-F238E27FC236}">
                <a16:creationId xmlns:a16="http://schemas.microsoft.com/office/drawing/2014/main" id="{907B5B55-EFFA-4F81-A0AC-599FA2E31FBC}"/>
              </a:ext>
            </a:extLst>
          </p:cNvPr>
          <p:cNvSpPr>
            <a:spLocks noGrp="1"/>
          </p:cNvSpPr>
          <p:nvPr>
            <p:ph type="sldNum" sz="quarter" idx="5"/>
          </p:nvPr>
        </p:nvSpPr>
        <p:spPr>
          <a:noFill/>
        </p:spPr>
        <p:txBody>
          <a:bodyPr/>
          <a:lstStyle>
            <a:lvl1pPr defTabSz="906463">
              <a:defRPr sz="2400">
                <a:solidFill>
                  <a:schemeClr val="tx1"/>
                </a:solidFill>
                <a:latin typeface="Arial" panose="020B0604020202020204" pitchFamily="34" charset="0"/>
              </a:defRPr>
            </a:lvl1pPr>
            <a:lvl2pPr marL="742950" indent="-285750" defTabSz="906463">
              <a:defRPr sz="2400">
                <a:solidFill>
                  <a:schemeClr val="tx1"/>
                </a:solidFill>
                <a:latin typeface="Arial" panose="020B0604020202020204" pitchFamily="34" charset="0"/>
              </a:defRPr>
            </a:lvl2pPr>
            <a:lvl3pPr marL="1143000" indent="-228600" defTabSz="906463">
              <a:defRPr sz="2400">
                <a:solidFill>
                  <a:schemeClr val="tx1"/>
                </a:solidFill>
                <a:latin typeface="Arial" panose="020B0604020202020204" pitchFamily="34" charset="0"/>
              </a:defRPr>
            </a:lvl3pPr>
            <a:lvl4pPr marL="1600200" indent="-228600" defTabSz="906463">
              <a:defRPr sz="2400">
                <a:solidFill>
                  <a:schemeClr val="tx1"/>
                </a:solidFill>
                <a:latin typeface="Arial" panose="020B0604020202020204" pitchFamily="34" charset="0"/>
              </a:defRPr>
            </a:lvl4pPr>
            <a:lvl5pPr marL="2057400" indent="-228600" defTabSz="906463">
              <a:defRPr sz="24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defRPr>
            </a:lvl9pPr>
          </a:lstStyle>
          <a:p>
            <a:fld id="{46209584-5769-4EA4-91B5-98C157ECAB9E}" type="slidenum">
              <a:rPr lang="en-US" altLang="en-US" sz="1200">
                <a:latin typeface="Times" panose="02020603050405020304" pitchFamily="18" charset="0"/>
              </a:rPr>
              <a:pPr/>
              <a:t>3</a:t>
            </a:fld>
            <a:endParaRPr lang="en-US" altLang="en-US" sz="1200" dirty="0">
              <a:latin typeface="Times" panose="02020603050405020304" pitchFamily="18" charset="0"/>
            </a:endParaRPr>
          </a:p>
        </p:txBody>
      </p:sp>
    </p:spTree>
    <p:extLst>
      <p:ext uri="{BB962C8B-B14F-4D97-AF65-F5344CB8AC3E}">
        <p14:creationId xmlns:p14="http://schemas.microsoft.com/office/powerpoint/2010/main" val="193118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69E4DAA-F3CB-47D2-A772-0C53FDD26754}"/>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03F29E1-B69A-4D54-8410-85C932FC699A}"/>
              </a:ext>
            </a:extLst>
          </p:cNvPr>
          <p:cNvSpPr>
            <a:spLocks noGrp="1" noChangeArrowheads="1"/>
          </p:cNvSpPr>
          <p:nvPr>
            <p:ph type="body" idx="1"/>
          </p:nvPr>
        </p:nvSpPr>
        <p:spPr>
          <a:noFill/>
        </p:spPr>
        <p:txBody>
          <a:bodyPr/>
          <a:lstStyle/>
          <a:p>
            <a:endParaRPr lang="en-US" altLang="en-US" dirty="0"/>
          </a:p>
        </p:txBody>
      </p:sp>
      <p:sp>
        <p:nvSpPr>
          <p:cNvPr id="22532" name="Slide Number Placeholder 3">
            <a:extLst>
              <a:ext uri="{FF2B5EF4-FFF2-40B4-BE49-F238E27FC236}">
                <a16:creationId xmlns:a16="http://schemas.microsoft.com/office/drawing/2014/main" id="{907B5B55-EFFA-4F81-A0AC-599FA2E31FBC}"/>
              </a:ext>
            </a:extLst>
          </p:cNvPr>
          <p:cNvSpPr>
            <a:spLocks noGrp="1"/>
          </p:cNvSpPr>
          <p:nvPr>
            <p:ph type="sldNum" sz="quarter" idx="5"/>
          </p:nvPr>
        </p:nvSpPr>
        <p:spPr>
          <a:noFill/>
        </p:spPr>
        <p:txBody>
          <a:bodyPr/>
          <a:lstStyle>
            <a:lvl1pPr defTabSz="906463">
              <a:defRPr sz="2400">
                <a:solidFill>
                  <a:schemeClr val="tx1"/>
                </a:solidFill>
                <a:latin typeface="Arial" panose="020B0604020202020204" pitchFamily="34" charset="0"/>
              </a:defRPr>
            </a:lvl1pPr>
            <a:lvl2pPr marL="742950" indent="-285750" defTabSz="906463">
              <a:defRPr sz="2400">
                <a:solidFill>
                  <a:schemeClr val="tx1"/>
                </a:solidFill>
                <a:latin typeface="Arial" panose="020B0604020202020204" pitchFamily="34" charset="0"/>
              </a:defRPr>
            </a:lvl2pPr>
            <a:lvl3pPr marL="1143000" indent="-228600" defTabSz="906463">
              <a:defRPr sz="2400">
                <a:solidFill>
                  <a:schemeClr val="tx1"/>
                </a:solidFill>
                <a:latin typeface="Arial" panose="020B0604020202020204" pitchFamily="34" charset="0"/>
              </a:defRPr>
            </a:lvl3pPr>
            <a:lvl4pPr marL="1600200" indent="-228600" defTabSz="906463">
              <a:defRPr sz="2400">
                <a:solidFill>
                  <a:schemeClr val="tx1"/>
                </a:solidFill>
                <a:latin typeface="Arial" panose="020B0604020202020204" pitchFamily="34" charset="0"/>
              </a:defRPr>
            </a:lvl4pPr>
            <a:lvl5pPr marL="2057400" indent="-228600" defTabSz="906463">
              <a:defRPr sz="24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2400">
                <a:solidFill>
                  <a:schemeClr val="tx1"/>
                </a:solidFill>
                <a:latin typeface="Arial" panose="020B0604020202020204" pitchFamily="34" charset="0"/>
              </a:defRPr>
            </a:lvl9pPr>
          </a:lstStyle>
          <a:p>
            <a:fld id="{46209584-5769-4EA4-91B5-98C157ECAB9E}" type="slidenum">
              <a:rPr lang="en-US" altLang="en-US" sz="1200">
                <a:latin typeface="Times" panose="02020603050405020304" pitchFamily="18" charset="0"/>
              </a:rPr>
              <a:pPr/>
              <a:t>4</a:t>
            </a:fld>
            <a:endParaRPr lang="en-US" altLang="en-US" sz="1200" dirty="0">
              <a:latin typeface="Times" panose="02020603050405020304" pitchFamily="18" charset="0"/>
            </a:endParaRPr>
          </a:p>
        </p:txBody>
      </p:sp>
    </p:spTree>
    <p:extLst>
      <p:ext uri="{BB962C8B-B14F-4D97-AF65-F5344CB8AC3E}">
        <p14:creationId xmlns:p14="http://schemas.microsoft.com/office/powerpoint/2010/main" val="343968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Worldwide Threat Assessment report (Jan 2019) </a:t>
            </a:r>
            <a:r>
              <a:rPr lang="en-US" dirty="0"/>
              <a:t>warned that “[o]</a:t>
            </a:r>
            <a:r>
              <a:rPr lang="en-US" dirty="0" err="1"/>
              <a:t>ur</a:t>
            </a:r>
            <a:r>
              <a:rPr lang="en-US" dirty="0"/>
              <a:t> adversaries and strategic competitors will increasingly use cyber capabilities – including cyber espionage, attack and influence – to seek political, economic, and military advantage over the United States.” </a:t>
            </a:r>
          </a:p>
          <a:p>
            <a:pPr marL="171450" indent="-171450">
              <a:buFont typeface="Arial" panose="020B0604020202020204" pitchFamily="34" charset="0"/>
              <a:buChar char="•"/>
            </a:pPr>
            <a:r>
              <a:rPr lang="en-US" dirty="0"/>
              <a:t>Cyber and physical threat (</a:t>
            </a:r>
            <a:r>
              <a:rPr lang="en-US" dirty="0" err="1"/>
              <a:t>CyPhy</a:t>
            </a:r>
            <a:r>
              <a:rPr lang="en-US" dirty="0"/>
              <a:t>) is a way of life in this interconnected world we live in.</a:t>
            </a:r>
          </a:p>
          <a:p>
            <a:pPr marL="171450" indent="-171450">
              <a:buFont typeface="Arial" panose="020B0604020202020204" pitchFamily="34" charset="0"/>
              <a:buChar char="•"/>
            </a:pPr>
            <a:r>
              <a:rPr lang="en-US" dirty="0"/>
              <a:t>This slide shows a broad scope of threats. These are a handful of sources—you might ask “where is cyber crime?” It falls under cyber attacks. </a:t>
            </a:r>
          </a:p>
          <a:p>
            <a:pPr marL="171450" indent="-171450">
              <a:buFont typeface="Arial" panose="020B0604020202020204" pitchFamily="34" charset="0"/>
              <a:buChar char="•"/>
            </a:pPr>
            <a:r>
              <a:rPr lang="en-US" dirty="0"/>
              <a:t>As you can see, we must fortify our organizations and critical infrastructure against a variety of adversaries.</a:t>
            </a:r>
          </a:p>
        </p:txBody>
      </p:sp>
      <p:sp>
        <p:nvSpPr>
          <p:cNvPr id="4" name="Slide Number Placeholder 3"/>
          <p:cNvSpPr>
            <a:spLocks noGrp="1"/>
          </p:cNvSpPr>
          <p:nvPr>
            <p:ph type="sldNum" sz="quarter" idx="5"/>
          </p:nvPr>
        </p:nvSpPr>
        <p:spPr/>
        <p:txBody>
          <a:bodyPr/>
          <a:lstStyle/>
          <a:p>
            <a:fld id="{07514ECA-5E83-428C-B5A4-43B81A79183C}" type="slidenum">
              <a:rPr lang="en-US" smtClean="0"/>
              <a:t>5</a:t>
            </a:fld>
            <a:endParaRPr lang="en-US"/>
          </a:p>
        </p:txBody>
      </p:sp>
    </p:spTree>
    <p:extLst>
      <p:ext uri="{BB962C8B-B14F-4D97-AF65-F5344CB8AC3E}">
        <p14:creationId xmlns:p14="http://schemas.microsoft.com/office/powerpoint/2010/main" val="3093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333333"/>
                </a:solidFill>
                <a:effectLst/>
                <a:latin typeface="Times" pitchFamily="18" charset="0"/>
                <a:ea typeface="+mn-ea"/>
                <a:cs typeface="+mn-cs"/>
              </a:rPr>
              <a:t>General Recommendations</a:t>
            </a:r>
          </a:p>
          <a:p>
            <a:r>
              <a:rPr lang="en-US" sz="1200" b="0" i="0" kern="1200" dirty="0">
                <a:solidFill>
                  <a:srgbClr val="333333"/>
                </a:solidFill>
                <a:effectLst/>
                <a:latin typeface="Times" pitchFamily="18" charset="0"/>
                <a:ea typeface="+mn-ea"/>
                <a:cs typeface="+mn-cs"/>
              </a:rPr>
              <a:t>The following cyber hygiene measures may help protect against the aforementioned scheme:</a:t>
            </a:r>
          </a:p>
          <a:p>
            <a:r>
              <a:rPr lang="en-US" sz="1200" b="0" i="0" kern="1200" dirty="0">
                <a:solidFill>
                  <a:srgbClr val="333333"/>
                </a:solidFill>
                <a:effectLst/>
                <a:latin typeface="Times" pitchFamily="18" charset="0"/>
                <a:ea typeface="+mn-ea"/>
                <a:cs typeface="+mn-cs"/>
              </a:rPr>
              <a:t>Update to the latest version of the operating system (e.g., Windows 10).</a:t>
            </a:r>
          </a:p>
          <a:p>
            <a:r>
              <a:rPr lang="en-US" sz="1200" b="0" i="0" kern="1200" dirty="0">
                <a:solidFill>
                  <a:srgbClr val="333333"/>
                </a:solidFill>
                <a:effectLst/>
                <a:latin typeface="Times" pitchFamily="18" charset="0"/>
                <a:ea typeface="+mn-ea"/>
                <a:cs typeface="+mn-cs"/>
              </a:rPr>
              <a:t>Use multiple-factor authentication.</a:t>
            </a:r>
          </a:p>
          <a:p>
            <a:r>
              <a:rPr lang="en-US" sz="1200" b="0" i="0" kern="1200" dirty="0">
                <a:solidFill>
                  <a:srgbClr val="333333"/>
                </a:solidFill>
                <a:effectLst/>
                <a:latin typeface="Times" pitchFamily="18" charset="0"/>
                <a:ea typeface="+mn-ea"/>
                <a:cs typeface="+mn-cs"/>
              </a:rPr>
              <a:t>Use strong passwords to protect Remote Desktop Protocol (RDP) credentials.</a:t>
            </a:r>
          </a:p>
          <a:p>
            <a:r>
              <a:rPr lang="en-US" sz="1200" b="0" i="0" kern="1200" dirty="0">
                <a:solidFill>
                  <a:srgbClr val="333333"/>
                </a:solidFill>
                <a:effectLst/>
                <a:latin typeface="Times" pitchFamily="18" charset="0"/>
                <a:ea typeface="+mn-ea"/>
                <a:cs typeface="+mn-cs"/>
              </a:rPr>
              <a:t>Ensure anti-virus, spam filters, and firewalls are up to date, properly configured, and secure.</a:t>
            </a:r>
          </a:p>
          <a:p>
            <a:r>
              <a:rPr lang="en-US" sz="1200" b="0" i="0" kern="1200" dirty="0">
                <a:solidFill>
                  <a:srgbClr val="333333"/>
                </a:solidFill>
                <a:effectLst/>
                <a:latin typeface="Times" pitchFamily="18" charset="0"/>
                <a:ea typeface="+mn-ea"/>
                <a:cs typeface="+mn-cs"/>
              </a:rPr>
              <a:t>Audit network configurations and isolate computer systems that cannot be updated.</a:t>
            </a:r>
          </a:p>
          <a:p>
            <a:r>
              <a:rPr lang="en-US" sz="1200" b="0" i="0" kern="1200" dirty="0">
                <a:solidFill>
                  <a:srgbClr val="333333"/>
                </a:solidFill>
                <a:effectLst/>
                <a:latin typeface="Times" pitchFamily="18" charset="0"/>
                <a:ea typeface="+mn-ea"/>
                <a:cs typeface="+mn-cs"/>
              </a:rPr>
              <a:t>Audit your network for systems using RDP, closing unused RDP ports, applying multiple-factor authentication wherever possible, and logging RDP login attempts.</a:t>
            </a:r>
          </a:p>
          <a:p>
            <a:r>
              <a:rPr lang="en-US" sz="1200" b="0" i="0" kern="1200" dirty="0">
                <a:solidFill>
                  <a:srgbClr val="333333"/>
                </a:solidFill>
                <a:effectLst/>
                <a:latin typeface="Times" pitchFamily="18" charset="0"/>
                <a:ea typeface="+mn-ea"/>
                <a:cs typeface="+mn-cs"/>
              </a:rPr>
              <a:t>Audit logs for all remote connection protocols.</a:t>
            </a:r>
          </a:p>
          <a:p>
            <a:r>
              <a:rPr lang="en-US" sz="1200" b="0" i="0" kern="1200" dirty="0">
                <a:solidFill>
                  <a:srgbClr val="333333"/>
                </a:solidFill>
                <a:effectLst/>
                <a:latin typeface="Times" pitchFamily="18" charset="0"/>
                <a:ea typeface="+mn-ea"/>
                <a:cs typeface="+mn-cs"/>
              </a:rPr>
              <a:t>Train users to identify and report attempts at social engineering.</a:t>
            </a:r>
          </a:p>
          <a:p>
            <a:r>
              <a:rPr lang="en-US" sz="1200" b="0" i="0" kern="1200" dirty="0">
                <a:solidFill>
                  <a:srgbClr val="333333"/>
                </a:solidFill>
                <a:effectLst/>
                <a:latin typeface="Times" pitchFamily="18" charset="0"/>
                <a:ea typeface="+mn-ea"/>
                <a:cs typeface="+mn-cs"/>
              </a:rPr>
              <a:t>Identify and suspend access of users exhibiting unusual activity.</a:t>
            </a:r>
          </a:p>
          <a:p>
            <a:endParaRPr lang="en-US" dirty="0"/>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6</a:t>
            </a:fld>
            <a:endParaRPr lang="en-US" altLang="en-US"/>
          </a:p>
        </p:txBody>
      </p:sp>
    </p:spTree>
    <p:extLst>
      <p:ext uri="{BB962C8B-B14F-4D97-AF65-F5344CB8AC3E}">
        <p14:creationId xmlns:p14="http://schemas.microsoft.com/office/powerpoint/2010/main" val="288501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333333"/>
                </a:solidFill>
                <a:effectLst/>
                <a:latin typeface="Times" pitchFamily="18" charset="0"/>
                <a:ea typeface="+mn-ea"/>
                <a:cs typeface="+mn-cs"/>
              </a:rPr>
              <a:t>General Recommendations</a:t>
            </a:r>
          </a:p>
          <a:p>
            <a:r>
              <a:rPr lang="en-US" sz="1200" b="0" i="0" kern="1200" dirty="0">
                <a:solidFill>
                  <a:srgbClr val="333333"/>
                </a:solidFill>
                <a:effectLst/>
                <a:latin typeface="Times" pitchFamily="18" charset="0"/>
                <a:ea typeface="+mn-ea"/>
                <a:cs typeface="+mn-cs"/>
              </a:rPr>
              <a:t>The following cyber hygiene measures may help protect against the aforementioned scheme:</a:t>
            </a:r>
          </a:p>
          <a:p>
            <a:r>
              <a:rPr lang="en-US" sz="1200" b="0" i="0" kern="1200" dirty="0">
                <a:solidFill>
                  <a:srgbClr val="333333"/>
                </a:solidFill>
                <a:effectLst/>
                <a:latin typeface="Times" pitchFamily="18" charset="0"/>
                <a:ea typeface="+mn-ea"/>
                <a:cs typeface="+mn-cs"/>
              </a:rPr>
              <a:t>Update to the latest version of the operating system (e.g., Windows 10).</a:t>
            </a:r>
          </a:p>
          <a:p>
            <a:r>
              <a:rPr lang="en-US" sz="1200" b="0" i="0" kern="1200" dirty="0">
                <a:solidFill>
                  <a:srgbClr val="333333"/>
                </a:solidFill>
                <a:effectLst/>
                <a:latin typeface="Times" pitchFamily="18" charset="0"/>
                <a:ea typeface="+mn-ea"/>
                <a:cs typeface="+mn-cs"/>
              </a:rPr>
              <a:t>Use multiple-factor authentication.</a:t>
            </a:r>
          </a:p>
          <a:p>
            <a:r>
              <a:rPr lang="en-US" sz="1200" b="0" i="0" kern="1200" dirty="0">
                <a:solidFill>
                  <a:srgbClr val="333333"/>
                </a:solidFill>
                <a:effectLst/>
                <a:latin typeface="Times" pitchFamily="18" charset="0"/>
                <a:ea typeface="+mn-ea"/>
                <a:cs typeface="+mn-cs"/>
              </a:rPr>
              <a:t>Use strong passwords to protect Remote Desktop Protocol (RDP) credentials.</a:t>
            </a:r>
          </a:p>
          <a:p>
            <a:r>
              <a:rPr lang="en-US" sz="1200" b="0" i="0" kern="1200" dirty="0">
                <a:solidFill>
                  <a:srgbClr val="333333"/>
                </a:solidFill>
                <a:effectLst/>
                <a:latin typeface="Times" pitchFamily="18" charset="0"/>
                <a:ea typeface="+mn-ea"/>
                <a:cs typeface="+mn-cs"/>
              </a:rPr>
              <a:t>Ensure anti-virus, spam filters, and firewalls are up to date, properly configured, and secure.</a:t>
            </a:r>
          </a:p>
          <a:p>
            <a:r>
              <a:rPr lang="en-US" sz="1200" b="0" i="0" kern="1200" dirty="0">
                <a:solidFill>
                  <a:srgbClr val="333333"/>
                </a:solidFill>
                <a:effectLst/>
                <a:latin typeface="Times" pitchFamily="18" charset="0"/>
                <a:ea typeface="+mn-ea"/>
                <a:cs typeface="+mn-cs"/>
              </a:rPr>
              <a:t>Audit network configurations and isolate computer systems that cannot be updated.</a:t>
            </a:r>
          </a:p>
          <a:p>
            <a:r>
              <a:rPr lang="en-US" sz="1200" b="0" i="0" kern="1200" dirty="0">
                <a:solidFill>
                  <a:srgbClr val="333333"/>
                </a:solidFill>
                <a:effectLst/>
                <a:latin typeface="Times" pitchFamily="18" charset="0"/>
                <a:ea typeface="+mn-ea"/>
                <a:cs typeface="+mn-cs"/>
              </a:rPr>
              <a:t>Audit your network for systems using RDP, closing unused RDP ports, applying multiple-factor authentication wherever possible, and logging RDP login attempts.</a:t>
            </a:r>
          </a:p>
          <a:p>
            <a:r>
              <a:rPr lang="en-US" sz="1200" b="0" i="0" kern="1200" dirty="0">
                <a:solidFill>
                  <a:srgbClr val="333333"/>
                </a:solidFill>
                <a:effectLst/>
                <a:latin typeface="Times" pitchFamily="18" charset="0"/>
                <a:ea typeface="+mn-ea"/>
                <a:cs typeface="+mn-cs"/>
              </a:rPr>
              <a:t>Audit logs for all remote connection protocols.</a:t>
            </a:r>
          </a:p>
          <a:p>
            <a:r>
              <a:rPr lang="en-US" sz="1200" b="0" i="0" kern="1200" dirty="0">
                <a:solidFill>
                  <a:srgbClr val="333333"/>
                </a:solidFill>
                <a:effectLst/>
                <a:latin typeface="Times" pitchFamily="18" charset="0"/>
                <a:ea typeface="+mn-ea"/>
                <a:cs typeface="+mn-cs"/>
              </a:rPr>
              <a:t>Train users to identify and report attempts at social engineering.</a:t>
            </a:r>
          </a:p>
          <a:p>
            <a:r>
              <a:rPr lang="en-US" sz="1200" b="0" i="0" kern="1200" dirty="0">
                <a:solidFill>
                  <a:srgbClr val="333333"/>
                </a:solidFill>
                <a:effectLst/>
                <a:latin typeface="Times" pitchFamily="18" charset="0"/>
                <a:ea typeface="+mn-ea"/>
                <a:cs typeface="+mn-cs"/>
              </a:rPr>
              <a:t>Identify and suspend access of users exhibiting unusual activity.</a:t>
            </a:r>
          </a:p>
          <a:p>
            <a:endParaRPr lang="en-US" dirty="0"/>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7</a:t>
            </a:fld>
            <a:endParaRPr lang="en-US" altLang="en-US"/>
          </a:p>
        </p:txBody>
      </p:sp>
    </p:spTree>
    <p:extLst>
      <p:ext uri="{BB962C8B-B14F-4D97-AF65-F5344CB8AC3E}">
        <p14:creationId xmlns:p14="http://schemas.microsoft.com/office/powerpoint/2010/main" val="2657895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rgbClr val="333333"/>
                </a:solidFill>
                <a:latin typeface="Times" pitchFamily="18" charset="0"/>
                <a:ea typeface="+mn-ea"/>
                <a:cs typeface="+mn-cs"/>
              </a:rPr>
              <a:t>The WWS Sector is a target for: </a:t>
            </a:r>
          </a:p>
          <a:p>
            <a:r>
              <a:rPr lang="en-US" sz="1200" b="0" i="0" u="none" strike="noStrike" kern="1200" baseline="0" dirty="0">
                <a:solidFill>
                  <a:srgbClr val="333333"/>
                </a:solidFill>
                <a:latin typeface="Times" pitchFamily="18" charset="0"/>
                <a:ea typeface="+mn-ea"/>
                <a:cs typeface="+mn-cs"/>
              </a:rPr>
              <a:t>• Advanced Persistent Threats (APTs) backed by foreign governments that may seek to disrupt U.S. critical functions and economic interests. </a:t>
            </a:r>
          </a:p>
          <a:p>
            <a:r>
              <a:rPr lang="en-US" sz="1200" b="0" i="0" u="none" strike="noStrike" kern="1200" baseline="0" dirty="0">
                <a:solidFill>
                  <a:srgbClr val="333333"/>
                </a:solidFill>
                <a:latin typeface="Times" pitchFamily="18" charset="0"/>
                <a:ea typeface="+mn-ea"/>
                <a:cs typeface="+mn-cs"/>
              </a:rPr>
              <a:t>• Cybercriminals interested in profiting from data breaches and ransomware payments. </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WWS entities, regardless of their size, are likely to be targeted by threat actors. Sophisticated attackers—interested in significant public health and economic impacts—are most likely to target larger entities. Both sophisticated and unsophisticated attackers are likely to target small- and medium-sized entities; these organizations’ smaller cybersecurity budgets make them lower stakes testing environments for APTs and targets of opportunity for less-skilled actors. </a:t>
            </a:r>
            <a:endParaRPr lang="en-US" b="1" dirty="0">
              <a:solidFill>
                <a:srgbClr val="003265"/>
              </a:solidFill>
              <a:latin typeface="Franklin Gothic Demi" panose="020B0703020102020204" pitchFamily="34" charset="0"/>
            </a:endParaRPr>
          </a:p>
          <a:p>
            <a:endParaRPr lang="en-US" b="1" dirty="0">
              <a:solidFill>
                <a:srgbClr val="003265"/>
              </a:solidFill>
              <a:latin typeface="Franklin Gothic Demi" panose="020B0703020102020204" pitchFamily="34" charset="0"/>
            </a:endParaRPr>
          </a:p>
          <a:p>
            <a:r>
              <a:rPr lang="en-US" sz="1200" b="1" i="0" u="none" strike="noStrike" kern="1200" baseline="0" dirty="0" err="1">
                <a:solidFill>
                  <a:srgbClr val="333333"/>
                </a:solidFill>
                <a:latin typeface="Times" pitchFamily="18" charset="0"/>
                <a:ea typeface="+mn-ea"/>
                <a:cs typeface="+mn-cs"/>
              </a:rPr>
              <a:t>CyHy</a:t>
            </a:r>
            <a:r>
              <a:rPr lang="en-US" sz="1200" b="1" i="0" u="none" strike="noStrike" kern="1200" baseline="0" dirty="0">
                <a:solidFill>
                  <a:srgbClr val="333333"/>
                </a:solidFill>
                <a:latin typeface="Times" pitchFamily="18" charset="0"/>
                <a:ea typeface="+mn-ea"/>
                <a:cs typeface="+mn-cs"/>
              </a:rPr>
              <a:t> Automated Vulnerability Scanning </a:t>
            </a:r>
            <a:r>
              <a:rPr lang="en-US" sz="1200" b="0" i="0" u="none" strike="noStrike" kern="1200" baseline="0" dirty="0">
                <a:solidFill>
                  <a:srgbClr val="333333"/>
                </a:solidFill>
                <a:latin typeface="Times" pitchFamily="18" charset="0"/>
                <a:ea typeface="+mn-ea"/>
                <a:cs typeface="+mn-cs"/>
              </a:rPr>
              <a:t>tools are frequently deployed to monitor internet-accessible systems for known vulnerabilities, configuration errors, and suboptimal security practices. CISA scans Internet Protocol (IP) addresses with the Nmap network scanner and probes responsive hosts with the Nessus vulnerability scanner to identify critical, high, medium, and low severity vulnerabilities based on the Common Vulnerability Scoring System (CVSS) scale of 0 to 10. Nessus references the National Vulnerability Database (NVD) for its vulnerability information. </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Scans use the range of IP addresses provided by the scanned entity. Using these tools, CISA can identify potential and known security issues, and can then recommend mitigations to the impacted stakeholder. </a:t>
            </a:r>
            <a:endParaRPr lang="en-US" b="1" dirty="0">
              <a:solidFill>
                <a:srgbClr val="003265"/>
              </a:solidFill>
              <a:latin typeface="Franklin Gothic Demi" panose="020B0703020102020204" pitchFamily="34" charset="0"/>
            </a:endParaRPr>
          </a:p>
          <a:p>
            <a:endParaRPr lang="en-US" b="1" dirty="0">
              <a:solidFill>
                <a:srgbClr val="003265"/>
              </a:solidFill>
              <a:latin typeface="Franklin Gothic Demi" panose="020B0703020102020204" pitchFamily="34" charset="0"/>
            </a:endParaRPr>
          </a:p>
          <a:p>
            <a:r>
              <a:rPr lang="en-US" b="1" dirty="0">
                <a:solidFill>
                  <a:srgbClr val="003265"/>
                </a:solidFill>
                <a:latin typeface="Franklin Gothic Demi" panose="020B0703020102020204" pitchFamily="34" charset="0"/>
              </a:rPr>
              <a:t>PHISHING SUSCEPTIBILITY</a:t>
            </a:r>
          </a:p>
          <a:p>
            <a:r>
              <a:rPr lang="en-US" b="1" dirty="0">
                <a:solidFill>
                  <a:srgbClr val="003265"/>
                </a:solidFill>
                <a:latin typeface="Franklin Gothic Demi" panose="020B0703020102020204" pitchFamily="34" charset="0"/>
              </a:rPr>
              <a:t>Observation: </a:t>
            </a:r>
            <a:r>
              <a:rPr lang="en-US" dirty="0">
                <a:solidFill>
                  <a:srgbClr val="003265"/>
                </a:solidFill>
                <a:latin typeface="Franklin Gothic Demi" panose="020B0703020102020204" pitchFamily="34" charset="0"/>
              </a:rPr>
              <a:t>Successful phishing attacks allow an attacker initial access to an entity’s network. WWS entity personnel were found to be susceptible to phishing attacks in PCAs; and, separately, RVA teams were able bypass email filtering controls to launch spear-phishing in all WWS assessments. In addition, PCAs for WWS entities had a 3.6 percent click rate and only a 1 percent report rate for phishing emails.</a:t>
            </a:r>
          </a:p>
          <a:p>
            <a:r>
              <a:rPr lang="en-US" b="1" dirty="0">
                <a:solidFill>
                  <a:srgbClr val="003265"/>
                </a:solidFill>
                <a:latin typeface="Franklin Gothic Demi" panose="020B0703020102020204" pitchFamily="34" charset="0"/>
              </a:rPr>
              <a:t>Mitigation: </a:t>
            </a:r>
            <a:r>
              <a:rPr lang="en-US" dirty="0">
                <a:solidFill>
                  <a:srgbClr val="003265"/>
                </a:solidFill>
                <a:latin typeface="Franklin Gothic Demi" panose="020B0703020102020204" pitchFamily="34" charset="0"/>
              </a:rPr>
              <a:t>Entities can reduce their workforce’s phishing susceptibility through increased user awareness training and simulations. Additionally, entities can block most common phishing attacks by implementing automated border and host-level protections. WWS entities should regularly analyze these protections—including spam-filtering capabilities—to ensure their continued effectiveness in blocking the delivery and execution of malware.</a:t>
            </a:r>
          </a:p>
          <a:p>
            <a:r>
              <a:rPr lang="en-US" b="1" dirty="0">
                <a:solidFill>
                  <a:srgbClr val="003265"/>
                </a:solidFill>
                <a:latin typeface="Franklin Gothic Demi" panose="020B0703020102020204" pitchFamily="34" charset="0"/>
              </a:rPr>
              <a:t>Best Practice: </a:t>
            </a:r>
            <a:r>
              <a:rPr lang="en-US" dirty="0">
                <a:solidFill>
                  <a:srgbClr val="003265"/>
                </a:solidFill>
                <a:latin typeface="Franklin Gothic Demi" panose="020B0703020102020204" pitchFamily="34" charset="0"/>
              </a:rPr>
              <a:t>Train users, operators, and security personnel on how to prevent and reduce social engineering susceptibility, report incidents, and initiate incident response procedures.15,16 Develop and test incident response plans and procedures.</a:t>
            </a:r>
          </a:p>
          <a:p>
            <a:endParaRPr lang="en-US" dirty="0">
              <a:solidFill>
                <a:srgbClr val="003265"/>
              </a:solidFill>
              <a:latin typeface="Franklin Gothic Demi" panose="020B0703020102020204" pitchFamily="34" charset="0"/>
            </a:endParaRPr>
          </a:p>
          <a:p>
            <a:r>
              <a:rPr lang="en-US" b="1" dirty="0">
                <a:solidFill>
                  <a:srgbClr val="003265"/>
                </a:solidFill>
                <a:latin typeface="Franklin Gothic Demi" panose="020B0703020102020204" pitchFamily="34" charset="0"/>
              </a:rPr>
              <a:t>PATCH MANAGEMENT</a:t>
            </a:r>
          </a:p>
          <a:p>
            <a:r>
              <a:rPr lang="en-US" b="1" dirty="0">
                <a:solidFill>
                  <a:srgbClr val="003265"/>
                </a:solidFill>
                <a:latin typeface="Franklin Gothic Demi" panose="020B0703020102020204" pitchFamily="34" charset="0"/>
              </a:rPr>
              <a:t>Observation: </a:t>
            </a:r>
            <a:r>
              <a:rPr lang="en-US" dirty="0">
                <a:solidFill>
                  <a:srgbClr val="003265"/>
                </a:solidFill>
                <a:latin typeface="Franklin Gothic Demi" panose="020B0703020102020204" pitchFamily="34" charset="0"/>
              </a:rPr>
              <a:t>Threat actors scan for and target vulnerable internet-accessible hosts to launch attacks. CISA scanning indicated that 61 percent of WWS entities experienced a critical or high vulnerability on at least one internet-accessible host during FY20. The median days to remediate vulnerabilities for WWS entities was 61 days for critical vulnerabilities and 154.4 days for high vulnerabilities. In addition, WWS entities’ volume of active vulnerabilities per entity increased from 27.6 to 30.4 in FY20. Entities experiencing a growing vulnerability backlog over time increase the likelihood that one or more of those vulnerabilities are used as part of an attack.</a:t>
            </a:r>
          </a:p>
          <a:p>
            <a:r>
              <a:rPr lang="en-US" b="1" dirty="0">
                <a:solidFill>
                  <a:srgbClr val="003265"/>
                </a:solidFill>
                <a:latin typeface="Franklin Gothic Demi" panose="020B0703020102020204" pitchFamily="34" charset="0"/>
              </a:rPr>
              <a:t>Mitigation: </a:t>
            </a:r>
            <a:r>
              <a:rPr lang="en-US" dirty="0">
                <a:solidFill>
                  <a:srgbClr val="003265"/>
                </a:solidFill>
                <a:latin typeface="Franklin Gothic Demi" panose="020B0703020102020204" pitchFamily="34" charset="0"/>
              </a:rPr>
              <a:t>Entities should seek to reduce the backlog of vulnerabilities, especially those with known exploits that could be used to breach the defensive perimeter. Entities should modify patch management strategies to prioritize patching critical vulnerabilities with proven exploits on high-impact systems first, and reduce time to remediate vulnerabilities.</a:t>
            </a:r>
          </a:p>
          <a:p>
            <a:r>
              <a:rPr lang="en-US" b="1" dirty="0">
                <a:solidFill>
                  <a:srgbClr val="003265"/>
                </a:solidFill>
                <a:latin typeface="Franklin Gothic Demi" panose="020B0703020102020204" pitchFamily="34" charset="0"/>
              </a:rPr>
              <a:t>Best Practice: </a:t>
            </a:r>
            <a:r>
              <a:rPr lang="en-US" dirty="0">
                <a:solidFill>
                  <a:srgbClr val="003265"/>
                </a:solidFill>
                <a:latin typeface="Franklin Gothic Demi" panose="020B0703020102020204" pitchFamily="34" charset="0"/>
              </a:rPr>
              <a:t>Follow established enterprise network best practices for IT infrastructure, including the implementation of a strong patching methodology for OS, applications, and firmware. Consider managing limited resources to patch vulnerabilities that present the most risk first, ranking prioritization by criticality, known exploits, and any threat-related information about specific vulnerabilities.</a:t>
            </a:r>
          </a:p>
          <a:p>
            <a:endParaRPr lang="en-US" dirty="0">
              <a:solidFill>
                <a:srgbClr val="003265"/>
              </a:solidFill>
              <a:latin typeface="Franklin Gothic Demi" panose="020B0703020102020204" pitchFamily="34" charset="0"/>
            </a:endParaRPr>
          </a:p>
          <a:p>
            <a:r>
              <a:rPr lang="en-US" b="1" dirty="0">
                <a:solidFill>
                  <a:srgbClr val="003265"/>
                </a:solidFill>
                <a:latin typeface="Franklin Gothic Demi" panose="020B0703020102020204" pitchFamily="34" charset="0"/>
              </a:rPr>
              <a:t>UNSUPPORTED OPERATING SYSTEM VERSIONS</a:t>
            </a:r>
          </a:p>
          <a:p>
            <a:r>
              <a:rPr lang="en-US" sz="1200" b="1" i="0" u="none" strike="noStrike" kern="1200" baseline="0" dirty="0">
                <a:solidFill>
                  <a:srgbClr val="333333"/>
                </a:solidFill>
                <a:latin typeface="Times" pitchFamily="18" charset="0"/>
                <a:ea typeface="+mn-ea"/>
                <a:cs typeface="+mn-cs"/>
              </a:rPr>
              <a:t>Observation: </a:t>
            </a:r>
            <a:r>
              <a:rPr lang="en-US" sz="1200" b="0" i="0" u="none" strike="noStrike" kern="1200" baseline="0" dirty="0">
                <a:solidFill>
                  <a:srgbClr val="333333"/>
                </a:solidFill>
                <a:latin typeface="Times" pitchFamily="18" charset="0"/>
                <a:ea typeface="+mn-ea"/>
                <a:cs typeface="+mn-cs"/>
              </a:rPr>
              <a:t>Threat actors target unsupported OS versions because their lack of security patches and updates increase the ease of exploitation. In Q4 of FY20, 26 percent of observed WWS entities had at least one internet-accessible host running an unsupported OS version.</a:t>
            </a:r>
          </a:p>
          <a:p>
            <a:r>
              <a:rPr lang="en-US" sz="1200" b="1" i="0" u="none" strike="noStrike" kern="1200" baseline="0" dirty="0">
                <a:solidFill>
                  <a:srgbClr val="333333"/>
                </a:solidFill>
                <a:latin typeface="Times" pitchFamily="18" charset="0"/>
                <a:ea typeface="+mn-ea"/>
                <a:cs typeface="+mn-cs"/>
              </a:rPr>
              <a:t>Mitigation: </a:t>
            </a:r>
            <a:r>
              <a:rPr lang="en-US" sz="1200" b="0" i="0" u="none" strike="noStrike" kern="1200" baseline="0" dirty="0">
                <a:solidFill>
                  <a:srgbClr val="333333"/>
                </a:solidFill>
                <a:latin typeface="Times" pitchFamily="18" charset="0"/>
                <a:ea typeface="+mn-ea"/>
                <a:cs typeface="+mn-cs"/>
              </a:rPr>
              <a:t>Entities should plan upgrades for aging systems and replace end-of-support components when possible with supported and secure versions. When replacement is not possible, organizations should use network segmentation for vulnerable systems.</a:t>
            </a:r>
          </a:p>
          <a:p>
            <a:r>
              <a:rPr lang="en-US" sz="1200" b="1" i="0" u="none" strike="noStrike" kern="1200" baseline="0" dirty="0">
                <a:solidFill>
                  <a:srgbClr val="333333"/>
                </a:solidFill>
                <a:latin typeface="Times" pitchFamily="18" charset="0"/>
                <a:ea typeface="+mn-ea"/>
                <a:cs typeface="+mn-cs"/>
              </a:rPr>
              <a:t>Best Practice: </a:t>
            </a:r>
            <a:r>
              <a:rPr lang="en-US" sz="1200" b="0" i="0" u="none" strike="noStrike" kern="1200" baseline="0" dirty="0">
                <a:solidFill>
                  <a:srgbClr val="333333"/>
                </a:solidFill>
                <a:latin typeface="Times" pitchFamily="18" charset="0"/>
                <a:ea typeface="+mn-ea"/>
                <a:cs typeface="+mn-cs"/>
              </a:rPr>
              <a:t>Entities should replace equipment—including software, firmware, OS, and hardware—that is no longer supported, and isolate exceptions if replacement is not a viable option.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003265"/>
              </a:solidFill>
              <a:latin typeface="Franklin Gothic Demi" panose="020B07030201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003265"/>
              </a:solidFill>
              <a:latin typeface="Franklin Gothic Demi" panose="020B07030201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solidFill>
                  <a:srgbClr val="003265"/>
                </a:solidFill>
                <a:latin typeface="Franklin Gothic Demi" panose="020B0703020102020204" pitchFamily="34" charset="0"/>
              </a:rPr>
              <a:t>POTENTIALLY RISK SERVICES</a:t>
            </a:r>
          </a:p>
          <a:p>
            <a:r>
              <a:rPr lang="en-US" sz="1200" b="1" i="0" u="none" strike="noStrike" kern="1200" baseline="0" dirty="0">
                <a:solidFill>
                  <a:srgbClr val="333333"/>
                </a:solidFill>
                <a:latin typeface="Times" pitchFamily="18" charset="0"/>
                <a:ea typeface="+mn-ea"/>
                <a:cs typeface="+mn-cs"/>
              </a:rPr>
              <a:t>Observation: </a:t>
            </a:r>
            <a:r>
              <a:rPr lang="en-US" sz="1200" b="0" i="0" u="none" strike="noStrike" kern="1200" baseline="0" dirty="0">
                <a:solidFill>
                  <a:srgbClr val="333333"/>
                </a:solidFill>
                <a:latin typeface="Times" pitchFamily="18" charset="0"/>
                <a:ea typeface="+mn-ea"/>
                <a:cs typeface="+mn-cs"/>
              </a:rPr>
              <a:t>Potentially vulnerable risky services, like FTP, Remote Procedure Call (RPC), and RDP, that are exposed to the internet present possible entry and escalation points for attackers. Throughout FY20, 35 percent of WWS entities scanned were running at least one potentially risky service on an internet-accessible host. </a:t>
            </a:r>
          </a:p>
          <a:p>
            <a:r>
              <a:rPr lang="en-US" sz="1200" b="1" i="0" u="none" strike="noStrike" kern="1200" baseline="0" dirty="0">
                <a:solidFill>
                  <a:srgbClr val="333333"/>
                </a:solidFill>
                <a:latin typeface="Times" pitchFamily="18" charset="0"/>
                <a:ea typeface="+mn-ea"/>
                <a:cs typeface="+mn-cs"/>
              </a:rPr>
              <a:t>Mitigation: </a:t>
            </a:r>
            <a:r>
              <a:rPr lang="en-US" sz="1200" b="0" i="0" u="none" strike="noStrike" kern="1200" baseline="0" dirty="0">
                <a:solidFill>
                  <a:srgbClr val="333333"/>
                </a:solidFill>
                <a:latin typeface="Times" pitchFamily="18" charset="0"/>
                <a:ea typeface="+mn-ea"/>
                <a:cs typeface="+mn-cs"/>
              </a:rPr>
              <a:t>Entities should restrict, secure, and patch potentially risky services exposed to the internet and assess their legitimate business use cases. In some cases, operating potentially risky services with a level of security control is acceptable, such as connecting through virtual private networks (VPNs), using multifactor authentication (MFA), and encryption through tunneling.18 </a:t>
            </a:r>
          </a:p>
          <a:p>
            <a:r>
              <a:rPr lang="en-US" sz="1200" b="1" i="0" u="none" strike="noStrike" kern="1200" baseline="0" dirty="0">
                <a:solidFill>
                  <a:srgbClr val="333333"/>
                </a:solidFill>
                <a:latin typeface="Times" pitchFamily="18" charset="0"/>
                <a:ea typeface="+mn-ea"/>
                <a:cs typeface="+mn-cs"/>
              </a:rPr>
              <a:t>Best Practice: </a:t>
            </a:r>
            <a:r>
              <a:rPr lang="en-US" sz="1200" b="0" i="0" u="none" strike="noStrike" kern="1200" baseline="0" dirty="0">
                <a:solidFill>
                  <a:srgbClr val="333333"/>
                </a:solidFill>
                <a:latin typeface="Times" pitchFamily="18" charset="0"/>
                <a:ea typeface="+mn-ea"/>
                <a:cs typeface="+mn-cs"/>
              </a:rPr>
              <a:t>Securely configure or completely limit internet-accessible assets to only those needed to run entity operations. Isolate high-value assets, including operational technology systems, from the internet whenever possible. Use network segmentation to create layers of defense to protect critical systems and assets. </a:t>
            </a:r>
            <a:endParaRPr lang="en-US" dirty="0"/>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8</a:t>
            </a:fld>
            <a:endParaRPr lang="en-US" altLang="en-US"/>
          </a:p>
        </p:txBody>
      </p:sp>
    </p:spTree>
    <p:extLst>
      <p:ext uri="{BB962C8B-B14F-4D97-AF65-F5344CB8AC3E}">
        <p14:creationId xmlns:p14="http://schemas.microsoft.com/office/powerpoint/2010/main" val="324042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rgbClr val="333333"/>
                </a:solidFill>
                <a:latin typeface="Times" pitchFamily="18" charset="0"/>
                <a:ea typeface="+mn-ea"/>
                <a:cs typeface="+mn-cs"/>
              </a:rPr>
              <a:t>What is Ransomware?</a:t>
            </a:r>
          </a:p>
          <a:p>
            <a:r>
              <a:rPr lang="en-US" sz="1200" b="0" i="0" u="none" strike="noStrike" kern="1200" baseline="0" dirty="0">
                <a:solidFill>
                  <a:srgbClr val="333333"/>
                </a:solidFill>
                <a:latin typeface="Times" pitchFamily="18" charset="0"/>
                <a:ea typeface="+mn-ea"/>
                <a:cs typeface="+mn-cs"/>
              </a:rPr>
              <a:t>Ransomware is malicious software, or malware, that once inserted into a network, is designed to encrypt files, preventing the owner from accessing them or locking the user out of their device or network. o Cybercriminals use ransomware to demand a fee— or “ransom”— in exchange for decryption of the encrypted files. </a:t>
            </a:r>
          </a:p>
          <a:p>
            <a:r>
              <a:rPr lang="en-US" sz="1200" b="0" i="0" u="none" strike="noStrike" kern="1200" baseline="0" dirty="0">
                <a:solidFill>
                  <a:srgbClr val="333333"/>
                </a:solidFill>
                <a:latin typeface="Times" pitchFamily="18" charset="0"/>
                <a:ea typeface="+mn-ea"/>
                <a:cs typeface="+mn-cs"/>
              </a:rPr>
              <a:t>o The bad actors often threaten to sell or leak the stolen data or authentication information if a ransom is not paid. </a:t>
            </a:r>
          </a:p>
          <a:p>
            <a:r>
              <a:rPr lang="en-US" sz="1200" b="0" i="0" u="none" strike="noStrike" kern="1200" baseline="0" dirty="0">
                <a:solidFill>
                  <a:srgbClr val="333333"/>
                </a:solidFill>
                <a:latin typeface="Times" pitchFamily="18" charset="0"/>
                <a:ea typeface="+mn-ea"/>
                <a:cs typeface="+mn-cs"/>
              </a:rPr>
              <a:t>o Many companies are being asked to pay twice - first to unlock their systems and then to avoid having sensitive data leaked. </a:t>
            </a:r>
          </a:p>
          <a:p>
            <a:r>
              <a:rPr lang="en-US" sz="1200" b="0" i="0" u="none" strike="noStrike" kern="1200" baseline="0" dirty="0">
                <a:solidFill>
                  <a:srgbClr val="333333"/>
                </a:solidFill>
                <a:latin typeface="Times" pitchFamily="18" charset="0"/>
                <a:ea typeface="+mn-ea"/>
                <a:cs typeface="+mn-cs"/>
              </a:rPr>
              <a:t>o Many post evidence of their exploits to dedicated “leak sites” on the dark web to increase pressure on their victims to pay. </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 Ransomware is a destructive attack, not an event where you can simply pay off the bad actor and regain control of your network. o Don’t trust a cybercriminal! </a:t>
            </a:r>
          </a:p>
          <a:p>
            <a:endParaRPr lang="en-US" sz="1200" b="0" i="0" u="none" strike="noStrike" kern="1200" baseline="0" dirty="0">
              <a:solidFill>
                <a:srgbClr val="333333"/>
              </a:solidFill>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rgbClr val="003265"/>
                </a:solidFill>
                <a:latin typeface="Franklin Gothic Demi" panose="020B0703020102020204" pitchFamily="34" charset="0"/>
              </a:rPr>
              <a:t>WHO IS AT RISK OF A RANSOMWARE ATTACK?</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Any internet-connected computer or device is at risk of infection – this is all of us. </a:t>
            </a:r>
          </a:p>
          <a:p>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Ransomware attacks have surged among state, local, tribal, and territorial (SLTT) governments and critical infrastructure organizations. o </a:t>
            </a:r>
            <a:r>
              <a:rPr lang="en-US" sz="1200" b="0" i="1" u="none" strike="noStrike" kern="1200" baseline="0" dirty="0">
                <a:solidFill>
                  <a:srgbClr val="333333"/>
                </a:solidFill>
                <a:latin typeface="Times" pitchFamily="18" charset="0"/>
                <a:ea typeface="+mn-ea"/>
                <a:cs typeface="+mn-cs"/>
              </a:rPr>
              <a:t>It is an epidemic, affecting cities, police, hospitals, schools, manufacturing, and critical infrastructure targets. </a:t>
            </a:r>
            <a:endParaRPr lang="en-US" sz="1200" b="0" i="0" u="none" strike="noStrike" kern="1200" baseline="0" dirty="0">
              <a:solidFill>
                <a:srgbClr val="333333"/>
              </a:solidFill>
              <a:latin typeface="Times" pitchFamily="18" charset="0"/>
              <a:ea typeface="+mn-ea"/>
              <a:cs typeface="+mn-cs"/>
            </a:endParaRPr>
          </a:p>
          <a:p>
            <a:r>
              <a:rPr lang="en-US" sz="1200" b="0" i="0" u="none" strike="noStrike" kern="1200" baseline="0" dirty="0">
                <a:solidFill>
                  <a:srgbClr val="333333"/>
                </a:solidFill>
                <a:latin typeface="Times" pitchFamily="18" charset="0"/>
                <a:ea typeface="+mn-ea"/>
                <a:cs typeface="+mn-cs"/>
              </a:rPr>
              <a:t>o </a:t>
            </a:r>
            <a:r>
              <a:rPr lang="en-US" sz="1200" b="0" i="1" u="none" strike="noStrike" kern="1200" baseline="0" dirty="0">
                <a:solidFill>
                  <a:srgbClr val="333333"/>
                </a:solidFill>
                <a:latin typeface="Times" pitchFamily="18" charset="0"/>
                <a:ea typeface="+mn-ea"/>
                <a:cs typeface="+mn-cs"/>
              </a:rPr>
              <a:t>A recent </a:t>
            </a:r>
            <a:r>
              <a:rPr lang="en-US" sz="1200" b="0" i="1" u="none" strike="noStrike" kern="1200" baseline="0" dirty="0" err="1">
                <a:solidFill>
                  <a:srgbClr val="333333"/>
                </a:solidFill>
                <a:latin typeface="Times" pitchFamily="18" charset="0"/>
                <a:ea typeface="+mn-ea"/>
                <a:cs typeface="+mn-cs"/>
              </a:rPr>
              <a:t>Emsisoft</a:t>
            </a:r>
            <a:r>
              <a:rPr lang="en-US" sz="1200" b="0" i="1" u="none" strike="noStrike" kern="1200" baseline="0" dirty="0">
                <a:solidFill>
                  <a:srgbClr val="333333"/>
                </a:solidFill>
                <a:latin typeface="Times" pitchFamily="18" charset="0"/>
                <a:ea typeface="+mn-ea"/>
                <a:cs typeface="+mn-cs"/>
              </a:rPr>
              <a:t> report found 100+ federal, state and municipal agencies, 500+ medical centers, and 1,680 educational institutions in the U.S. were hit by ransomware in 2020 </a:t>
            </a:r>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a:p>
            <a:r>
              <a:rPr lang="en-US" sz="1200" b="1" i="0" u="none" strike="noStrike" kern="1200" baseline="0" dirty="0">
                <a:solidFill>
                  <a:srgbClr val="333333"/>
                </a:solidFill>
                <a:latin typeface="Times" pitchFamily="18" charset="0"/>
                <a:ea typeface="+mn-ea"/>
                <a:cs typeface="+mn-cs"/>
              </a:rPr>
              <a:t>HOW BIG OF A PROBLEM IS RANSOMWARE? </a:t>
            </a:r>
          </a:p>
          <a:p>
            <a:r>
              <a:rPr lang="en-US" sz="1200" b="0" i="1" u="none" strike="noStrike" kern="1200" baseline="0" dirty="0">
                <a:solidFill>
                  <a:srgbClr val="333333"/>
                </a:solidFill>
                <a:latin typeface="Times" pitchFamily="18" charset="0"/>
                <a:ea typeface="+mn-ea"/>
                <a:cs typeface="+mn-cs"/>
              </a:rPr>
              <a:t>A report by </a:t>
            </a:r>
            <a:r>
              <a:rPr lang="en-US" sz="1200" b="0" i="1" u="none" strike="noStrike" kern="1200" baseline="0" dirty="0" err="1">
                <a:solidFill>
                  <a:srgbClr val="333333"/>
                </a:solidFill>
                <a:latin typeface="Times" pitchFamily="18" charset="0"/>
                <a:ea typeface="+mn-ea"/>
                <a:cs typeface="+mn-cs"/>
              </a:rPr>
              <a:t>Emsisoft</a:t>
            </a:r>
            <a:r>
              <a:rPr lang="en-US" sz="1200" b="0" i="1" u="none" strike="noStrike" kern="1200" baseline="0" dirty="0">
                <a:solidFill>
                  <a:srgbClr val="333333"/>
                </a:solidFill>
                <a:latin typeface="Times" pitchFamily="18" charset="0"/>
                <a:ea typeface="+mn-ea"/>
                <a:cs typeface="+mn-cs"/>
              </a:rPr>
              <a:t> estimated that in the U.S., $3.6 billion in ransoms were paid in 2020. The same report estimates that when downtime is factored in, the cost of ransomware in the U.S. was nearly $20 billion. </a:t>
            </a:r>
            <a:endParaRPr lang="en-US" sz="1200" b="0" i="0" u="none" strike="noStrike" kern="1200" baseline="0" dirty="0">
              <a:solidFill>
                <a:srgbClr val="333333"/>
              </a:solidFill>
              <a:latin typeface="Times" pitchFamily="18" charset="0"/>
              <a:ea typeface="+mn-ea"/>
              <a:cs typeface="+mn-cs"/>
            </a:endParaRPr>
          </a:p>
          <a:p>
            <a:endParaRPr lang="en-US" sz="1200" b="0" i="0" u="none" strike="noStrike" kern="1200" baseline="0" dirty="0">
              <a:solidFill>
                <a:srgbClr val="333333"/>
              </a:solidFill>
              <a:latin typeface="Times" pitchFamily="18" charset="0"/>
              <a:ea typeface="+mn-ea"/>
              <a:cs typeface="+mn-cs"/>
            </a:endParaRP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9</a:t>
            </a:fld>
            <a:endParaRPr lang="en-US" altLang="en-US"/>
          </a:p>
        </p:txBody>
      </p:sp>
    </p:spTree>
    <p:extLst>
      <p:ext uri="{BB962C8B-B14F-4D97-AF65-F5344CB8AC3E}">
        <p14:creationId xmlns:p14="http://schemas.microsoft.com/office/powerpoint/2010/main" val="3682438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dirty="0"/>
              <a:t>CISA | </a:t>
            </a:r>
            <a:r>
              <a:rPr lang="en-US" sz="1200" spc="300" dirty="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dirty="0"/>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
        <p:nvSpPr>
          <p:cNvPr id="9" name="TextBox 9">
            <a:extLst>
              <a:ext uri="{FF2B5EF4-FFF2-40B4-BE49-F238E27FC236}">
                <a16:creationId xmlns:a16="http://schemas.microsoft.com/office/drawing/2014/main" id="{5661918C-98A3-4B75-A7A2-D13CF2490710}"/>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TLP:CLEAR</a:t>
            </a:r>
          </a:p>
        </p:txBody>
      </p:sp>
    </p:spTree>
    <p:extLst>
      <p:ext uri="{BB962C8B-B14F-4D97-AF65-F5344CB8AC3E}">
        <p14:creationId xmlns:p14="http://schemas.microsoft.com/office/powerpoint/2010/main" val="273625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62763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_Subtitl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ADC2DD0-CED8-4FF6-BFD2-31E30D9D745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34" y="6096001"/>
            <a:ext cx="210396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ctrTitle"/>
          </p:nvPr>
        </p:nvSpPr>
        <p:spPr>
          <a:xfrm>
            <a:off x="0" y="0"/>
            <a:ext cx="12192000" cy="914400"/>
          </a:xfrm>
          <a:prstGeom prst="rect">
            <a:avLst/>
          </a:prstGeom>
          <a:solidFill>
            <a:srgbClr val="005288"/>
          </a:solidFill>
        </p:spPr>
        <p:txBody>
          <a:bodyPr lIns="457200" tIns="274320" bIns="91440" anchor="b"/>
          <a:lstStyle>
            <a:lvl1pPr algn="l">
              <a:defRPr>
                <a:solidFill>
                  <a:schemeClr val="tx1"/>
                </a:solidFill>
              </a:defRPr>
            </a:lvl1pPr>
          </a:lstStyle>
          <a:p>
            <a:r>
              <a:rPr lang="en-US" dirty="0"/>
              <a:t>Click to edit Master title style</a:t>
            </a:r>
          </a:p>
        </p:txBody>
      </p:sp>
      <p:sp>
        <p:nvSpPr>
          <p:cNvPr id="148483" name="Rectangle 3"/>
          <p:cNvSpPr>
            <a:spLocks noGrp="1" noChangeArrowheads="1"/>
          </p:cNvSpPr>
          <p:nvPr>
            <p:ph type="subTitle" idx="1"/>
          </p:nvPr>
        </p:nvSpPr>
        <p:spPr bwMode="auto">
          <a:xfrm>
            <a:off x="0" y="914400"/>
            <a:ext cx="12192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dirty="0"/>
              <a:t>Click to edit Master subtitle style</a:t>
            </a:r>
          </a:p>
        </p:txBody>
      </p:sp>
      <p:sp>
        <p:nvSpPr>
          <p:cNvPr id="5" name="Slide Number Placeholder 6">
            <a:extLst>
              <a:ext uri="{FF2B5EF4-FFF2-40B4-BE49-F238E27FC236}">
                <a16:creationId xmlns:a16="http://schemas.microsoft.com/office/drawing/2014/main" id="{9A0A7B68-F5D0-4DE3-93E9-A296ACE3391F}"/>
              </a:ext>
            </a:extLst>
          </p:cNvPr>
          <p:cNvSpPr>
            <a:spLocks noGrp="1" noChangeArrowheads="1"/>
          </p:cNvSpPr>
          <p:nvPr>
            <p:ph type="sldNum" sz="quarter" idx="10"/>
          </p:nvPr>
        </p:nvSpPr>
        <p:spPr>
          <a:xfrm>
            <a:off x="11049000" y="6175539"/>
            <a:ext cx="533400" cy="261610"/>
          </a:xfrm>
        </p:spPr>
        <p:txBody>
          <a:bodyPr/>
          <a:lstStyle>
            <a:lvl1pPr>
              <a:defRPr sz="1100">
                <a:solidFill>
                  <a:srgbClr val="5A5B5D"/>
                </a:solidFill>
              </a:defRPr>
            </a:lvl1pPr>
          </a:lstStyle>
          <a:p>
            <a:pPr>
              <a:defRPr/>
            </a:pPr>
            <a:fld id="{821EF060-DA00-45A2-8F19-017D997287FA}" type="slidenum">
              <a:rPr lang="en-US" altLang="en-US"/>
              <a:pPr>
                <a:defRPr/>
              </a:pPr>
              <a:t>‹#›</a:t>
            </a:fld>
            <a:endParaRPr lang="en-US" altLang="en-US" dirty="0"/>
          </a:p>
        </p:txBody>
      </p:sp>
    </p:spTree>
    <p:extLst>
      <p:ext uri="{BB962C8B-B14F-4D97-AF65-F5344CB8AC3E}">
        <p14:creationId xmlns:p14="http://schemas.microsoft.com/office/powerpoint/2010/main" val="174819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_Subtitl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34" y="5991226"/>
            <a:ext cx="2298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148483" name="Rectangle 3"/>
          <p:cNvSpPr>
            <a:spLocks noGrp="1" noChangeArrowheads="1"/>
          </p:cNvSpPr>
          <p:nvPr>
            <p:ph type="subTitle" idx="1"/>
          </p:nvPr>
        </p:nvSpPr>
        <p:spPr bwMode="auto">
          <a:xfrm>
            <a:off x="0" y="1143000"/>
            <a:ext cx="12192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dirty="0"/>
              <a:t>Click to edit Master subtitle style</a:t>
            </a:r>
          </a:p>
        </p:txBody>
      </p:sp>
      <p:sp>
        <p:nvSpPr>
          <p:cNvPr id="5" name="Slide Number Placeholder 6">
            <a:extLst>
              <a:ext uri="{FF2B5EF4-FFF2-40B4-BE49-F238E27FC236}">
                <a16:creationId xmlns:a16="http://schemas.microsoft.com/office/drawing/2014/main" id="{17184085-CE7A-BF4E-B99E-4329B1AA37C6}"/>
              </a:ext>
            </a:extLst>
          </p:cNvPr>
          <p:cNvSpPr>
            <a:spLocks noGrp="1" noChangeArrowheads="1"/>
          </p:cNvSpPr>
          <p:nvPr>
            <p:ph type="sldNum" sz="quarter" idx="10"/>
          </p:nvPr>
        </p:nvSpPr>
        <p:spPr>
          <a:xfrm>
            <a:off x="11049000" y="6175539"/>
            <a:ext cx="533400" cy="261610"/>
          </a:xfrm>
        </p:spPr>
        <p:txBody>
          <a:bodyPr/>
          <a:lstStyle>
            <a:lvl1pPr>
              <a:defRPr sz="1100">
                <a:solidFill>
                  <a:srgbClr val="5A5B5D"/>
                </a:solidFill>
              </a:defRPr>
            </a:lvl1pPr>
          </a:lstStyle>
          <a:p>
            <a:pPr>
              <a:defRPr/>
            </a:pPr>
            <a:fld id="{DE64A41A-263A-4AA2-93DF-5557EB35208F}" type="slidenum">
              <a:rPr lang="en-US" altLang="en-US"/>
              <a:pPr>
                <a:defRPr/>
              </a:pPr>
              <a:t>‹#›</a:t>
            </a:fld>
            <a:endParaRPr lang="en-US" altLang="en-US" dirty="0"/>
          </a:p>
        </p:txBody>
      </p:sp>
      <p:sp>
        <p:nvSpPr>
          <p:cNvPr id="6" name="Content Placeholder 2"/>
          <p:cNvSpPr>
            <a:spLocks noGrp="1"/>
          </p:cNvSpPr>
          <p:nvPr>
            <p:ph idx="11"/>
          </p:nvPr>
        </p:nvSpPr>
        <p:spPr>
          <a:xfrm>
            <a:off x="609600" y="1752600"/>
            <a:ext cx="10972800" cy="3810000"/>
          </a:xfrm>
          <a:prstGeom prst="rect">
            <a:avLst/>
          </a:prstGeom>
        </p:spPr>
        <p:txBody>
          <a:bodyPr/>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1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dirty="0"/>
          </a:p>
        </p:txBody>
      </p:sp>
      <p:sp>
        <p:nvSpPr>
          <p:cNvPr id="7" name="TextBox 9">
            <a:extLst>
              <a:ext uri="{FF2B5EF4-FFF2-40B4-BE49-F238E27FC236}">
                <a16:creationId xmlns:a16="http://schemas.microsoft.com/office/drawing/2014/main" id="{3C180580-AC0A-43E7-83F9-9AEECDEB320C}"/>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TLP:CLEAR</a:t>
            </a:r>
          </a:p>
        </p:txBody>
      </p:sp>
    </p:spTree>
    <p:extLst>
      <p:ext uri="{BB962C8B-B14F-4D97-AF65-F5344CB8AC3E}">
        <p14:creationId xmlns:p14="http://schemas.microsoft.com/office/powerpoint/2010/main" val="70655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endParaRPr lang="en-US" dirty="0"/>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dirty="0"/>
          </a:p>
        </p:txBody>
      </p:sp>
      <p:sp>
        <p:nvSpPr>
          <p:cNvPr id="6" name="TextBox 9">
            <a:extLst>
              <a:ext uri="{FF2B5EF4-FFF2-40B4-BE49-F238E27FC236}">
                <a16:creationId xmlns:a16="http://schemas.microsoft.com/office/drawing/2014/main" id="{6F2EDC50-E31D-4730-884D-A64F3C9CCBC9}"/>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TLP:CLEAR</a:t>
            </a:r>
          </a:p>
        </p:txBody>
      </p:sp>
    </p:spTree>
    <p:extLst>
      <p:ext uri="{BB962C8B-B14F-4D97-AF65-F5344CB8AC3E}">
        <p14:creationId xmlns:p14="http://schemas.microsoft.com/office/powerpoint/2010/main" val="405425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March 15, 2024</a:t>
            </a:fld>
            <a:endParaRPr lang="en-US" altLang="en-US" sz="1100" dirty="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defRPr>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400">
                <a:solidFill>
                  <a:srgbClr val="5A5B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AD1BB6CF-0CFE-41D0-8EC0-31AECFE3A56A}"/>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 CLEAR</a:t>
            </a:r>
          </a:p>
        </p:txBody>
      </p:sp>
    </p:spTree>
    <p:extLst>
      <p:ext uri="{BB962C8B-B14F-4D97-AF65-F5344CB8AC3E}">
        <p14:creationId xmlns:p14="http://schemas.microsoft.com/office/powerpoint/2010/main" val="129818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4" name="Rectangle 7">
            <a:extLst>
              <a:ext uri="{FF2B5EF4-FFF2-40B4-BE49-F238E27FC236}">
                <a16:creationId xmlns:a16="http://schemas.microsoft.com/office/drawing/2014/main" id="{0CF9E7B6-161F-514A-8354-FDD7129DB911}"/>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fld id="{88BCAFFE-AE75-994B-930C-85B1F9A85DC4}" type="datetime4">
              <a:rPr lang="en-US" altLang="en-US" sz="1100" smtClean="0">
                <a:solidFill>
                  <a:srgbClr val="5A5B5D"/>
                </a:solidFill>
              </a:rPr>
              <a:pPr algn="r">
                <a:defRPr/>
              </a:pPr>
              <a:t>March 15, 2024</a:t>
            </a:fld>
            <a:endParaRPr lang="en-US" altLang="en-US" sz="1100" dirty="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7" name="TextBox 9">
            <a:extLst>
              <a:ext uri="{FF2B5EF4-FFF2-40B4-BE49-F238E27FC236}">
                <a16:creationId xmlns:a16="http://schemas.microsoft.com/office/drawing/2014/main" id="{2DEEAC44-9697-41CA-998E-2AD8DF0263E4}"/>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 CLEAR</a:t>
            </a:r>
          </a:p>
        </p:txBody>
      </p:sp>
    </p:spTree>
    <p:extLst>
      <p:ext uri="{BB962C8B-B14F-4D97-AF65-F5344CB8AC3E}">
        <p14:creationId xmlns:p14="http://schemas.microsoft.com/office/powerpoint/2010/main" val="140684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a:defRPr/>
            </a:pPr>
            <a:r>
              <a:rPr lang="en-US" sz="1000" spc="300" dirty="0">
                <a:solidFill>
                  <a:srgbClr val="C0C2C4"/>
                </a:solidFill>
              </a:rPr>
              <a:t>CYBERSECURITY &amp;</a:t>
            </a:r>
          </a:p>
          <a:p>
            <a:pPr>
              <a:defRPr/>
            </a:pPr>
            <a:r>
              <a:rPr lang="en-US" sz="1000" spc="300" dirty="0">
                <a:solidFill>
                  <a:srgbClr val="C0C2C4"/>
                </a:solidFill>
              </a:rPr>
              <a:t>INFRASTRUCTURE</a:t>
            </a:r>
          </a:p>
          <a:p>
            <a:pPr>
              <a:defRPr/>
            </a:pPr>
            <a:r>
              <a:rPr lang="en-US" sz="1000" spc="300" dirty="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5" name="Rectangle 7">
            <a:extLst>
              <a:ext uri="{FF2B5EF4-FFF2-40B4-BE49-F238E27FC236}">
                <a16:creationId xmlns:a16="http://schemas.microsoft.com/office/drawing/2014/main" id="{0950115E-A6CB-F346-AD5A-866268717FFE}"/>
              </a:ext>
            </a:extLst>
          </p:cNvPr>
          <p:cNvSpPr>
            <a:spLocks noChangeArrowheads="1"/>
          </p:cNvSpPr>
          <p:nvPr userDrawn="1"/>
        </p:nvSpPr>
        <p:spPr bwMode="black">
          <a:xfrm>
            <a:off x="8229600"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Presenter’s Name</a:t>
            </a:r>
          </a:p>
          <a:p>
            <a:pPr algn="r">
              <a:defRPr/>
            </a:pPr>
            <a:fld id="{88BCAFFE-AE75-994B-930C-85B1F9A85DC4}" type="datetime4">
              <a:rPr lang="en-US" altLang="en-US" sz="1100" smtClean="0">
                <a:solidFill>
                  <a:srgbClr val="5A5B5D"/>
                </a:solidFill>
              </a:rPr>
              <a:pPr algn="r">
                <a:defRPr/>
              </a:pPr>
              <a:t>March 15, 2024</a:t>
            </a:fld>
            <a:endParaRPr lang="en-US" altLang="en-US" sz="1100" dirty="0">
              <a:solidFill>
                <a:srgbClr val="5A5B5D"/>
              </a:solidFill>
            </a:endParaRPr>
          </a:p>
        </p:txBody>
      </p: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endParaRPr lang="en-US" dirty="0"/>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B28F5760-600B-E044-8357-0A373C456381}" type="slidenum">
              <a:rPr lang="en-US" altLang="en-US"/>
              <a:pPr>
                <a:defRPr/>
              </a:pPr>
              <a:t>‹#›</a:t>
            </a:fld>
            <a:endParaRPr lang="en-US" altLang="en-US" dirty="0"/>
          </a:p>
        </p:txBody>
      </p:sp>
      <p:sp>
        <p:nvSpPr>
          <p:cNvPr id="7" name="TextBox 9">
            <a:extLst>
              <a:ext uri="{FF2B5EF4-FFF2-40B4-BE49-F238E27FC236}">
                <a16:creationId xmlns:a16="http://schemas.microsoft.com/office/drawing/2014/main" id="{5DE3DA9F-5D35-4BCA-9695-7DA2C4CE2B73}"/>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 CLEAR</a:t>
            </a:r>
          </a:p>
        </p:txBody>
      </p:sp>
    </p:spTree>
    <p:extLst>
      <p:ext uri="{BB962C8B-B14F-4D97-AF65-F5344CB8AC3E}">
        <p14:creationId xmlns:p14="http://schemas.microsoft.com/office/powerpoint/2010/main" val="25184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dirty="0"/>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
        <p:nvSpPr>
          <p:cNvPr id="6" name="TextBox 9">
            <a:extLst>
              <a:ext uri="{FF2B5EF4-FFF2-40B4-BE49-F238E27FC236}">
                <a16:creationId xmlns:a16="http://schemas.microsoft.com/office/drawing/2014/main" id="{0E1E16FF-CF6F-4CD4-A90A-A7152E95765F}"/>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 CLEAR</a:t>
            </a:r>
          </a:p>
        </p:txBody>
      </p:sp>
    </p:spTree>
    <p:extLst>
      <p:ext uri="{BB962C8B-B14F-4D97-AF65-F5344CB8AC3E}">
        <p14:creationId xmlns:p14="http://schemas.microsoft.com/office/powerpoint/2010/main" val="98986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7632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45098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dirty="0"/>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Mike </a:t>
            </a:r>
            <a:r>
              <a:rPr lang="en-US" altLang="en-US" sz="1100" b="1" dirty="0" err="1">
                <a:solidFill>
                  <a:srgbClr val="5A5B5D"/>
                </a:solidFill>
              </a:rPr>
              <a:t>Tetreault,</a:t>
            </a:r>
            <a:r>
              <a:rPr lang="en-US" altLang="en-US" sz="1100" b="1" dirty="0">
                <a:solidFill>
                  <a:srgbClr val="5A5B5D"/>
                </a:solidFill>
              </a:rPr>
              <a:t> CSA for RI</a:t>
            </a:r>
          </a:p>
          <a:p>
            <a:pPr algn="r">
              <a:defRPr/>
            </a:pPr>
            <a:fld id="{88BCAFFE-AE75-994B-930C-85B1F9A85DC4}" type="datetime4">
              <a:rPr lang="en-US" altLang="en-US" sz="1100" smtClean="0">
                <a:solidFill>
                  <a:srgbClr val="5A5B5D"/>
                </a:solidFill>
              </a:rPr>
              <a:pPr algn="r">
                <a:defRPr/>
              </a:pPr>
              <a:t>March 15, 2024</a:t>
            </a:fld>
            <a:endParaRPr lang="en-US" altLang="en-US" sz="1100" dirty="0">
              <a:solidFill>
                <a:srgbClr val="5A5B5D"/>
              </a:solidFill>
            </a:endParaRP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8" name="TextBox 9">
            <a:extLst>
              <a:ext uri="{FF2B5EF4-FFF2-40B4-BE49-F238E27FC236}">
                <a16:creationId xmlns:a16="http://schemas.microsoft.com/office/drawing/2014/main" id="{CAD271DE-867E-4EAC-8C0D-A22BBD9C2FAF}"/>
              </a:ext>
            </a:extLst>
          </p:cNvPr>
          <p:cNvSpPr txBox="1">
            <a:spLocks noChangeArrowheads="1"/>
          </p:cNvSpPr>
          <p:nvPr userDrawn="1"/>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TLP:CLEAR</a:t>
            </a:r>
          </a:p>
        </p:txBody>
      </p:sp>
    </p:spTree>
  </p:cSld>
  <p:clrMap bg1="dk2" tx1="lt1" bg2="dk1" tx2="lt2" accent1="accent1" accent2="accent2" accent3="accent3" accent4="accent4" accent5="accent5" accent6="accent6" hlink="hlink" folHlink="folHlink"/>
  <p:sldLayoutIdLst>
    <p:sldLayoutId id="2147483903" r:id="rId1"/>
    <p:sldLayoutId id="2147483905" r:id="rId2"/>
    <p:sldLayoutId id="2147483904" r:id="rId3"/>
    <p:sldLayoutId id="2147483906" r:id="rId4"/>
    <p:sldLayoutId id="2147483911" r:id="rId5"/>
    <p:sldLayoutId id="2147483907" r:id="rId6"/>
    <p:sldLayoutId id="2147483908" r:id="rId7"/>
    <p:sldLayoutId id="2147483909" r:id="rId8"/>
    <p:sldLayoutId id="2147483912" r:id="rId9"/>
    <p:sldLayoutId id="2147483910" r:id="rId10"/>
    <p:sldLayoutId id="2147483914" r:id="rId11"/>
    <p:sldLayoutId id="2147483915" r:id="rId12"/>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hyperlink" Target="https://positek.net/watch-out-for-ransomware-app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news.schoolsdo.org/2019/10/cyber-ransom-was-paid-by-n-y-district/"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87E6-C00B-524A-A1EC-EE844C415DF6}"/>
              </a:ext>
            </a:extLst>
          </p:cNvPr>
          <p:cNvSpPr>
            <a:spLocks noGrp="1"/>
          </p:cNvSpPr>
          <p:nvPr>
            <p:ph type="title"/>
          </p:nvPr>
        </p:nvSpPr>
        <p:spPr>
          <a:xfrm>
            <a:off x="0" y="914400"/>
            <a:ext cx="12192000" cy="4495800"/>
          </a:xfrm>
        </p:spPr>
        <p:txBody>
          <a:bodyPr/>
          <a:lstStyle/>
          <a:p>
            <a:pPr algn="ctr"/>
            <a:br>
              <a:rPr lang="en-US" dirty="0"/>
            </a:br>
            <a:br>
              <a:rPr lang="en-US" dirty="0"/>
            </a:br>
            <a:r>
              <a:rPr lang="en-US" sz="4400" dirty="0"/>
              <a:t>Current state of cybersecurity</a:t>
            </a:r>
            <a:br>
              <a:rPr lang="en-US" sz="4400" dirty="0"/>
            </a:br>
            <a:r>
              <a:rPr lang="en-US" sz="2800" dirty="0">
                <a:latin typeface="Arial"/>
                <a:cs typeface="Arial"/>
              </a:rPr>
              <a:t>Rhode </a:t>
            </a:r>
            <a:r>
              <a:rPr lang="en-US" sz="2800">
                <a:latin typeface="Arial"/>
                <a:cs typeface="Arial"/>
              </a:rPr>
              <a:t>island water </a:t>
            </a:r>
            <a:r>
              <a:rPr lang="en-US" sz="2800" dirty="0">
                <a:latin typeface="Arial"/>
                <a:cs typeface="Arial"/>
              </a:rPr>
              <a:t>works association</a:t>
            </a:r>
            <a:endParaRPr lang="en-US" sz="2800" dirty="0"/>
          </a:p>
        </p:txBody>
      </p:sp>
      <p:sp>
        <p:nvSpPr>
          <p:cNvPr id="11277" name="Slide Number Placeholder 3">
            <a:extLst>
              <a:ext uri="{FF2B5EF4-FFF2-40B4-BE49-F238E27FC236}">
                <a16:creationId xmlns:a16="http://schemas.microsoft.com/office/drawing/2014/main" id="{39DCD9E6-5009-B84F-A4D2-FA686AFB7FC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0E78C1F-4E09-8E45-AA77-2D5EF4338DD0}" type="slidenum">
              <a:rPr lang="en-US" altLang="en-US" sz="1200" smtClean="0">
                <a:solidFill>
                  <a:srgbClr val="5A5B5D"/>
                </a:solidFill>
              </a:rPr>
              <a:pPr/>
              <a:t>1</a:t>
            </a:fld>
            <a:endParaRPr lang="en-US" altLang="en-US" sz="1200">
              <a:solidFill>
                <a:srgbClr val="5A5B5D"/>
              </a:solidFill>
            </a:endParaRPr>
          </a:p>
        </p:txBody>
      </p:sp>
      <p:sp>
        <p:nvSpPr>
          <p:cNvPr id="3" name="TextBox 2">
            <a:extLst>
              <a:ext uri="{FF2B5EF4-FFF2-40B4-BE49-F238E27FC236}">
                <a16:creationId xmlns:a16="http://schemas.microsoft.com/office/drawing/2014/main" id="{9BE3E265-ED8C-4561-AE7C-F90269B275D6}"/>
              </a:ext>
            </a:extLst>
          </p:cNvPr>
          <p:cNvSpPr txBox="1"/>
          <p:nvPr/>
        </p:nvSpPr>
        <p:spPr>
          <a:xfrm>
            <a:off x="4648200" y="4114800"/>
            <a:ext cx="7391400" cy="1200329"/>
          </a:xfrm>
          <a:prstGeom prst="rect">
            <a:avLst/>
          </a:prstGeom>
          <a:noFill/>
        </p:spPr>
        <p:txBody>
          <a:bodyPr wrap="square" rtlCol="0">
            <a:spAutoFit/>
          </a:bodyPr>
          <a:lstStyle/>
          <a:p>
            <a:pPr algn="r"/>
            <a:r>
              <a:rPr lang="en-US" dirty="0"/>
              <a:t>Mike Tetreault</a:t>
            </a:r>
          </a:p>
          <a:p>
            <a:pPr algn="r"/>
            <a:r>
              <a:rPr lang="en-US" dirty="0"/>
              <a:t>Cybersecurity Advisor RI</a:t>
            </a:r>
          </a:p>
          <a:p>
            <a:pPr algn="r"/>
            <a:r>
              <a:rPr lang="en-US" dirty="0"/>
              <a:t>Cybersecurity and Infrastructure Security Agency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noChangeArrowheads="1"/>
          </p:cNvSpPr>
          <p:nvPr>
            <p:ph type="sldNum" sz="quarter" idx="10"/>
          </p:nvPr>
        </p:nvSpPr>
        <p:spPr>
          <a:xfrm>
            <a:off x="11126046" y="6177414"/>
            <a:ext cx="5334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10</a:t>
            </a:fld>
            <a:endParaRPr lang="en-US" altLang="en-US" sz="1200" dirty="0">
              <a:solidFill>
                <a:srgbClr val="5A5B5D"/>
              </a:solidFill>
            </a:endParaRPr>
          </a:p>
        </p:txBody>
      </p:sp>
      <p:pic>
        <p:nvPicPr>
          <p:cNvPr id="3" name="Picture 2">
            <a:extLst>
              <a:ext uri="{FF2B5EF4-FFF2-40B4-BE49-F238E27FC236}">
                <a16:creationId xmlns:a16="http://schemas.microsoft.com/office/drawing/2014/main" id="{BB555048-9829-0945-8873-7777DBF2C3AB}"/>
              </a:ext>
            </a:extLst>
          </p:cNvPr>
          <p:cNvPicPr>
            <a:picLocks noChangeAspect="1"/>
          </p:cNvPicPr>
          <p:nvPr/>
        </p:nvPicPr>
        <p:blipFill>
          <a:blip r:embed="rId3">
            <a:biLevel thresh="25000"/>
          </a:blip>
          <a:stretch>
            <a:fillRect/>
          </a:stretch>
        </p:blipFill>
        <p:spPr>
          <a:xfrm>
            <a:off x="1602283" y="65781"/>
            <a:ext cx="1147264" cy="973436"/>
          </a:xfrm>
          <a:prstGeom prst="rect">
            <a:avLst/>
          </a:prstGeom>
        </p:spPr>
      </p:pic>
      <p:sp>
        <p:nvSpPr>
          <p:cNvPr id="6" name="Content Placeholder 5">
            <a:extLst>
              <a:ext uri="{FF2B5EF4-FFF2-40B4-BE49-F238E27FC236}">
                <a16:creationId xmlns:a16="http://schemas.microsoft.com/office/drawing/2014/main" id="{33A3FFD9-AE80-429E-BD00-E20191BC8664}"/>
              </a:ext>
            </a:extLst>
          </p:cNvPr>
          <p:cNvSpPr txBox="1">
            <a:spLocks noChangeArrowheads="1"/>
          </p:cNvSpPr>
          <p:nvPr/>
        </p:nvSpPr>
        <p:spPr bwMode="auto">
          <a:xfrm>
            <a:off x="964762" y="1218306"/>
            <a:ext cx="9779438" cy="4299817"/>
          </a:xfrm>
          <a:prstGeom prst="rect">
            <a:avLst/>
          </a:prstGeom>
          <a:noFill/>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None/>
            </a:pPr>
            <a:r>
              <a:rPr lang="en-US" dirty="0">
                <a:solidFill>
                  <a:srgbClr val="003265"/>
                </a:solidFill>
                <a:latin typeface="Franklin Gothic Demi" panose="020B0703020102020204" pitchFamily="34" charset="0"/>
              </a:rPr>
              <a:t>HOW CAN YOU IMPROVE YOUR CYBERSECURITY? </a:t>
            </a:r>
          </a:p>
          <a:p>
            <a:r>
              <a:rPr lang="en-US" sz="2000" dirty="0"/>
              <a:t>To minimize the risks of cyberattacks, follow basic cybersecurity best practices:</a:t>
            </a:r>
          </a:p>
          <a:p>
            <a:pPr lvl="1"/>
            <a:r>
              <a:rPr lang="en-US" sz="1800" b="1" dirty="0"/>
              <a:t>Update</a:t>
            </a:r>
            <a:r>
              <a:rPr lang="en-US" sz="1800" dirty="0"/>
              <a:t> software and install patches. </a:t>
            </a:r>
          </a:p>
          <a:p>
            <a:pPr lvl="1"/>
            <a:r>
              <a:rPr lang="en-US" sz="1800" dirty="0"/>
              <a:t>Run up-to-date antivirus software. </a:t>
            </a:r>
          </a:p>
          <a:p>
            <a:pPr lvl="1"/>
            <a:r>
              <a:rPr lang="en-US" sz="1800" dirty="0"/>
              <a:t>Use </a:t>
            </a:r>
            <a:r>
              <a:rPr lang="en-US" sz="1800" b="1" dirty="0"/>
              <a:t>strong passwords</a:t>
            </a:r>
            <a:r>
              <a:rPr lang="en-US" sz="1800" dirty="0"/>
              <a:t>. A password manager can help keep track of them. </a:t>
            </a:r>
          </a:p>
          <a:p>
            <a:pPr lvl="1"/>
            <a:r>
              <a:rPr lang="en-US" sz="1800" dirty="0"/>
              <a:t>Change default usernames and passwords as soon as possible. </a:t>
            </a:r>
          </a:p>
          <a:p>
            <a:pPr lvl="1"/>
            <a:r>
              <a:rPr lang="en-US" sz="1800" dirty="0"/>
              <a:t>Implement multi-factor authentication, where you log in using a password and something else– like a code texted to your phone– to verify it’s really you. </a:t>
            </a:r>
          </a:p>
          <a:p>
            <a:pPr lvl="1"/>
            <a:r>
              <a:rPr lang="en-US" sz="1800" dirty="0"/>
              <a:t>Install</a:t>
            </a:r>
            <a:r>
              <a:rPr lang="en-US" sz="1800"/>
              <a:t>, configure, </a:t>
            </a:r>
            <a:r>
              <a:rPr lang="en-US" sz="1800" dirty="0"/>
              <a:t>and enable a firewall. </a:t>
            </a:r>
          </a:p>
          <a:p>
            <a:pPr lvl="1"/>
            <a:r>
              <a:rPr lang="en-US" sz="1800" dirty="0"/>
              <a:t>Be suspicious of unexpected emails! They could be phishing to gain information, steal money, or install malware on your device.</a:t>
            </a:r>
          </a:p>
          <a:p>
            <a:r>
              <a:rPr lang="en-US" sz="2000" dirty="0"/>
              <a:t>CISA has many resources and tips on CISA.gov, including Cyber Essentials which provides organizations with valuable information to bolster their cybersecurity. </a:t>
            </a:r>
          </a:p>
        </p:txBody>
      </p:sp>
      <p:sp>
        <p:nvSpPr>
          <p:cNvPr id="9" name="Title 3">
            <a:extLst>
              <a:ext uri="{FF2B5EF4-FFF2-40B4-BE49-F238E27FC236}">
                <a16:creationId xmlns:a16="http://schemas.microsoft.com/office/drawing/2014/main" id="{BA496402-612B-5F40-A2E9-CCC03F228A2F}"/>
              </a:ext>
            </a:extLst>
          </p:cNvPr>
          <p:cNvSpPr>
            <a:spLocks noGrp="1"/>
          </p:cNvSpPr>
          <p:nvPr>
            <p:ph type="ctrTitle"/>
          </p:nvPr>
        </p:nvSpPr>
        <p:spPr>
          <a:xfrm>
            <a:off x="0" y="-8870"/>
            <a:ext cx="12192000" cy="1143000"/>
          </a:xfrm>
        </p:spPr>
        <p:txBody>
          <a:bodyPr/>
          <a:lstStyle/>
          <a:p>
            <a:pPr marL="457200"/>
            <a:r>
              <a:rPr lang="en-US" sz="3600" dirty="0"/>
              <a:t> RANSOMWARE</a:t>
            </a:r>
          </a:p>
        </p:txBody>
      </p:sp>
      <p:sp>
        <p:nvSpPr>
          <p:cNvPr id="10" name="TextBox 9">
            <a:extLst>
              <a:ext uri="{FF2B5EF4-FFF2-40B4-BE49-F238E27FC236}">
                <a16:creationId xmlns:a16="http://schemas.microsoft.com/office/drawing/2014/main" id="{97F8B5F3-FE97-0A43-AABC-D1786A93719F}"/>
              </a:ext>
            </a:extLst>
          </p:cNvPr>
          <p:cNvSpPr txBox="1">
            <a:spLocks noChangeArrowheads="1"/>
          </p:cNvSpPr>
          <p:nvPr/>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pic>
        <p:nvPicPr>
          <p:cNvPr id="11" name="Picture 10">
            <a:extLst>
              <a:ext uri="{FF2B5EF4-FFF2-40B4-BE49-F238E27FC236}">
                <a16:creationId xmlns:a16="http://schemas.microsoft.com/office/drawing/2014/main" id="{64ADEC2B-D643-DC4A-8C80-A553A16AB45A}"/>
              </a:ext>
            </a:extLst>
          </p:cNvPr>
          <p:cNvPicPr>
            <a:picLocks noChangeAspect="1"/>
          </p:cNvPicPr>
          <p:nvPr/>
        </p:nvPicPr>
        <p:blipFill>
          <a:blip r:embed="rId3">
            <a:biLevel thresh="25000"/>
          </a:blip>
          <a:stretch>
            <a:fillRect/>
          </a:stretch>
        </p:blipFill>
        <p:spPr>
          <a:xfrm>
            <a:off x="304800" y="282646"/>
            <a:ext cx="659962" cy="559968"/>
          </a:xfrm>
          <a:prstGeom prst="rect">
            <a:avLst/>
          </a:prstGeom>
        </p:spPr>
      </p:pic>
    </p:spTree>
    <p:extLst>
      <p:ext uri="{BB962C8B-B14F-4D97-AF65-F5344CB8AC3E}">
        <p14:creationId xmlns:p14="http://schemas.microsoft.com/office/powerpoint/2010/main" val="388635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F14A1-B209-432E-9178-B881AD715073}"/>
              </a:ext>
            </a:extLst>
          </p:cNvPr>
          <p:cNvSpPr>
            <a:spLocks noGrp="1"/>
          </p:cNvSpPr>
          <p:nvPr>
            <p:ph idx="1"/>
          </p:nvPr>
        </p:nvSpPr>
        <p:spPr>
          <a:xfrm>
            <a:off x="964762" y="1439984"/>
            <a:ext cx="4750237" cy="4503616"/>
          </a:xfrm>
        </p:spPr>
        <p:txBody>
          <a:bodyPr lIns="9144" rIns="9144">
            <a:normAutofit fontScale="92500"/>
          </a:bodyPr>
          <a:lstStyle/>
          <a:p>
            <a:pPr marL="0" indent="0" eaLnBrk="0" hangingPunct="0">
              <a:spcBef>
                <a:spcPct val="0"/>
              </a:spcBef>
              <a:buNone/>
            </a:pPr>
            <a:r>
              <a:rPr lang="en-US" b="1" kern="1200" dirty="0">
                <a:solidFill>
                  <a:schemeClr val="accent4">
                    <a:lumMod val="10000"/>
                  </a:schemeClr>
                </a:solidFill>
              </a:rPr>
              <a:t>MISCONCEPTIONS:</a:t>
            </a:r>
          </a:p>
          <a:p>
            <a:pPr lvl="0">
              <a:lnSpc>
                <a:spcPct val="160000"/>
              </a:lnSpc>
            </a:pPr>
            <a:r>
              <a:rPr lang="en-US" kern="1200" dirty="0">
                <a:solidFill>
                  <a:srgbClr val="000000"/>
                </a:solidFill>
              </a:rPr>
              <a:t>You need a BIG budget! </a:t>
            </a:r>
          </a:p>
          <a:p>
            <a:pPr lvl="0">
              <a:lnSpc>
                <a:spcPct val="160000"/>
              </a:lnSpc>
            </a:pPr>
            <a:r>
              <a:rPr lang="en-US" kern="1200" dirty="0">
                <a:solidFill>
                  <a:srgbClr val="000000"/>
                </a:solidFill>
              </a:rPr>
              <a:t>A Silver Bullet Solution!</a:t>
            </a:r>
          </a:p>
          <a:p>
            <a:pPr lvl="0">
              <a:lnSpc>
                <a:spcPct val="160000"/>
              </a:lnSpc>
            </a:pPr>
            <a:r>
              <a:rPr lang="en-US" kern="1200" dirty="0">
                <a:solidFill>
                  <a:srgbClr val="000000"/>
                </a:solidFill>
              </a:rPr>
              <a:t>Why would we be a target?</a:t>
            </a:r>
          </a:p>
          <a:p>
            <a:pPr lvl="0">
              <a:lnSpc>
                <a:spcPct val="160000"/>
              </a:lnSpc>
            </a:pPr>
            <a:r>
              <a:rPr lang="en-US" kern="1200" dirty="0">
                <a:solidFill>
                  <a:srgbClr val="000000"/>
                </a:solidFill>
              </a:rPr>
              <a:t>There’s too much to do!</a:t>
            </a:r>
          </a:p>
          <a:p>
            <a:pPr lvl="0">
              <a:lnSpc>
                <a:spcPct val="160000"/>
              </a:lnSpc>
            </a:pPr>
            <a:r>
              <a:rPr lang="en-US" kern="1200" dirty="0">
                <a:solidFill>
                  <a:srgbClr val="000000"/>
                </a:solidFill>
              </a:rPr>
              <a:t>We don’t own the risk!</a:t>
            </a:r>
          </a:p>
          <a:p>
            <a:pPr lvl="0">
              <a:lnSpc>
                <a:spcPct val="160000"/>
              </a:lnSpc>
            </a:pPr>
            <a:r>
              <a:rPr lang="en-US" kern="1200" dirty="0">
                <a:solidFill>
                  <a:srgbClr val="000000"/>
                </a:solidFill>
              </a:rPr>
              <a:t>USG will save us!</a:t>
            </a:r>
          </a:p>
          <a:p>
            <a:pPr marL="0" indent="0">
              <a:buNone/>
            </a:pPr>
            <a:endParaRPr lang="en-US" sz="1600" dirty="0"/>
          </a:p>
        </p:txBody>
      </p:sp>
      <p:sp>
        <p:nvSpPr>
          <p:cNvPr id="6" name="Slide Number Placeholder 3">
            <a:extLst>
              <a:ext uri="{FF2B5EF4-FFF2-40B4-BE49-F238E27FC236}">
                <a16:creationId xmlns:a16="http://schemas.microsoft.com/office/drawing/2014/main" id="{D12355C8-C3B2-EA40-BD69-0F06951F40E1}"/>
              </a:ext>
            </a:extLst>
          </p:cNvPr>
          <p:cNvSpPr txBox="1">
            <a:spLocks noChangeArrowheads="1"/>
          </p:cNvSpPr>
          <p:nvPr/>
        </p:nvSpPr>
        <p:spPr bwMode="black">
          <a:xfrm>
            <a:off x="11126046" y="6177414"/>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3D0237E0-6248-452C-90D4-1607A07E9527}" type="slidenum">
              <a:rPr lang="en-US" altLang="en-US" sz="1200" smtClean="0">
                <a:solidFill>
                  <a:srgbClr val="5A5B5D"/>
                </a:solidFill>
              </a:rPr>
              <a:pPr/>
              <a:t>11</a:t>
            </a:fld>
            <a:endParaRPr lang="en-US" altLang="en-US" sz="1200" dirty="0">
              <a:solidFill>
                <a:srgbClr val="5A5B5D"/>
              </a:solidFill>
            </a:endParaRPr>
          </a:p>
        </p:txBody>
      </p:sp>
      <p:sp>
        <p:nvSpPr>
          <p:cNvPr id="7" name="Title 3">
            <a:extLst>
              <a:ext uri="{FF2B5EF4-FFF2-40B4-BE49-F238E27FC236}">
                <a16:creationId xmlns:a16="http://schemas.microsoft.com/office/drawing/2014/main" id="{A25C3312-05B8-9248-B620-702FDF955558}"/>
              </a:ext>
            </a:extLst>
          </p:cNvPr>
          <p:cNvSpPr>
            <a:spLocks noGrp="1"/>
          </p:cNvSpPr>
          <p:nvPr>
            <p:ph type="ctrTitle"/>
          </p:nvPr>
        </p:nvSpPr>
        <p:spPr>
          <a:xfrm>
            <a:off x="0" y="0"/>
            <a:ext cx="12192000" cy="1143000"/>
          </a:xfrm>
        </p:spPr>
        <p:txBody>
          <a:bodyPr/>
          <a:lstStyle/>
          <a:p>
            <a:pPr marL="457200"/>
            <a:r>
              <a:rPr lang="en-US" sz="3600" dirty="0"/>
              <a:t> Misconceptions Vs. Reality</a:t>
            </a:r>
          </a:p>
        </p:txBody>
      </p:sp>
      <p:sp>
        <p:nvSpPr>
          <p:cNvPr id="8" name="TextBox 7">
            <a:extLst>
              <a:ext uri="{FF2B5EF4-FFF2-40B4-BE49-F238E27FC236}">
                <a16:creationId xmlns:a16="http://schemas.microsoft.com/office/drawing/2014/main" id="{21C66430-D710-1942-8553-16EB2DDEE230}"/>
              </a:ext>
            </a:extLst>
          </p:cNvPr>
          <p:cNvSpPr txBox="1">
            <a:spLocks noChangeArrowheads="1"/>
          </p:cNvSpPr>
          <p:nvPr/>
        </p:nvSpPr>
        <p:spPr bwMode="auto">
          <a:xfrm>
            <a:off x="10896600" y="18081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pic>
        <p:nvPicPr>
          <p:cNvPr id="10" name="Picture 9">
            <a:extLst>
              <a:ext uri="{FF2B5EF4-FFF2-40B4-BE49-F238E27FC236}">
                <a16:creationId xmlns:a16="http://schemas.microsoft.com/office/drawing/2014/main" id="{FA5DB1B4-99BE-4988-889B-7FFD2CE73A51}"/>
              </a:ext>
            </a:extLst>
          </p:cNvPr>
          <p:cNvPicPr>
            <a:picLocks noChangeAspect="1"/>
          </p:cNvPicPr>
          <p:nvPr/>
        </p:nvPicPr>
        <p:blipFill>
          <a:blip r:embed="rId2">
            <a:biLevel thresh="25000"/>
          </a:blip>
          <a:stretch>
            <a:fillRect/>
          </a:stretch>
        </p:blipFill>
        <p:spPr>
          <a:xfrm>
            <a:off x="304800" y="282646"/>
            <a:ext cx="659962" cy="559968"/>
          </a:xfrm>
          <a:prstGeom prst="rect">
            <a:avLst/>
          </a:prstGeom>
        </p:spPr>
      </p:pic>
      <p:sp>
        <p:nvSpPr>
          <p:cNvPr id="3" name="TextBox 2">
            <a:extLst>
              <a:ext uri="{FF2B5EF4-FFF2-40B4-BE49-F238E27FC236}">
                <a16:creationId xmlns:a16="http://schemas.microsoft.com/office/drawing/2014/main" id="{3E80C69B-3A2C-4255-990F-7D2739D015C9}"/>
              </a:ext>
            </a:extLst>
          </p:cNvPr>
          <p:cNvSpPr txBox="1"/>
          <p:nvPr/>
        </p:nvSpPr>
        <p:spPr>
          <a:xfrm>
            <a:off x="5943600" y="1439984"/>
            <a:ext cx="5696796" cy="5117555"/>
          </a:xfrm>
          <a:prstGeom prst="rect">
            <a:avLst/>
          </a:prstGeom>
          <a:noFill/>
        </p:spPr>
        <p:txBody>
          <a:bodyPr wrap="square" rtlCol="0">
            <a:spAutoFit/>
          </a:bodyPr>
          <a:lstStyle/>
          <a:p>
            <a:r>
              <a:rPr lang="en-US" sz="2200" b="1" dirty="0">
                <a:solidFill>
                  <a:schemeClr val="accent4">
                    <a:lumMod val="10000"/>
                  </a:schemeClr>
                </a:solidFill>
                <a:latin typeface="+mn-lt"/>
              </a:rPr>
              <a:t>REALITY:</a:t>
            </a:r>
          </a:p>
          <a:p>
            <a:pPr marL="342900" indent="-342900">
              <a:lnSpc>
                <a:spcPct val="200000"/>
              </a:lnSpc>
              <a:buClr>
                <a:schemeClr val="accent3">
                  <a:lumMod val="60000"/>
                  <a:lumOff val="40000"/>
                </a:schemeClr>
              </a:buClr>
              <a:buFont typeface="Wingdings" panose="05000000000000000000" pitchFamily="2" charset="2"/>
              <a:buChar char="§"/>
            </a:pPr>
            <a:r>
              <a:rPr lang="en-US" sz="2200" dirty="0">
                <a:solidFill>
                  <a:srgbClr val="000000"/>
                </a:solidFill>
                <a:latin typeface="+mn-lt"/>
              </a:rPr>
              <a:t>Crawl-Walk-Run</a:t>
            </a:r>
          </a:p>
          <a:p>
            <a:pPr marL="342900" indent="-342900">
              <a:lnSpc>
                <a:spcPct val="200000"/>
              </a:lnSpc>
              <a:buClr>
                <a:schemeClr val="accent3">
                  <a:lumMod val="60000"/>
                  <a:lumOff val="40000"/>
                </a:schemeClr>
              </a:buClr>
              <a:buFont typeface="Wingdings" panose="05000000000000000000" pitchFamily="2" charset="2"/>
              <a:buChar char="§"/>
            </a:pPr>
            <a:r>
              <a:rPr lang="en-US" sz="2200" dirty="0">
                <a:solidFill>
                  <a:srgbClr val="000000"/>
                </a:solidFill>
                <a:latin typeface="+mn-lt"/>
              </a:rPr>
              <a:t>Get the “101” stuff in order</a:t>
            </a:r>
          </a:p>
          <a:p>
            <a:pPr marL="342900" indent="-342900">
              <a:lnSpc>
                <a:spcPct val="200000"/>
              </a:lnSpc>
              <a:buClr>
                <a:schemeClr val="accent3">
                  <a:lumMod val="60000"/>
                  <a:lumOff val="40000"/>
                </a:schemeClr>
              </a:buClr>
              <a:buFont typeface="Wingdings" panose="05000000000000000000" pitchFamily="2" charset="2"/>
              <a:buChar char="§"/>
            </a:pPr>
            <a:r>
              <a:rPr lang="en-US" sz="2200" dirty="0">
                <a:solidFill>
                  <a:srgbClr val="000000"/>
                </a:solidFill>
                <a:latin typeface="+mn-lt"/>
              </a:rPr>
              <a:t>You need good asset inventory </a:t>
            </a:r>
          </a:p>
          <a:p>
            <a:pPr marL="342900" indent="-342900">
              <a:lnSpc>
                <a:spcPct val="200000"/>
              </a:lnSpc>
              <a:buClr>
                <a:schemeClr val="accent3">
                  <a:lumMod val="60000"/>
                  <a:lumOff val="40000"/>
                </a:schemeClr>
              </a:buClr>
              <a:buFont typeface="Wingdings" panose="05000000000000000000" pitchFamily="2" charset="2"/>
              <a:buChar char="§"/>
            </a:pPr>
            <a:r>
              <a:rPr lang="en-US" sz="2200" dirty="0">
                <a:solidFill>
                  <a:srgbClr val="000000"/>
                </a:solidFill>
                <a:latin typeface="+mn-lt"/>
              </a:rPr>
              <a:t>Research the solutions!</a:t>
            </a:r>
          </a:p>
          <a:p>
            <a:pPr marL="342900" indent="-342900">
              <a:lnSpc>
                <a:spcPct val="200000"/>
              </a:lnSpc>
              <a:buClr>
                <a:schemeClr val="accent3">
                  <a:lumMod val="60000"/>
                  <a:lumOff val="40000"/>
                </a:schemeClr>
              </a:buClr>
              <a:buFont typeface="Wingdings" panose="05000000000000000000" pitchFamily="2" charset="2"/>
              <a:buChar char="§"/>
            </a:pPr>
            <a:r>
              <a:rPr lang="en-US" sz="2200" dirty="0">
                <a:solidFill>
                  <a:srgbClr val="000000"/>
                </a:solidFill>
                <a:latin typeface="+mn-lt"/>
              </a:rPr>
              <a:t>You own the risk!</a:t>
            </a:r>
          </a:p>
          <a:p>
            <a:pPr marL="342900" indent="-342900">
              <a:lnSpc>
                <a:spcPct val="200000"/>
              </a:lnSpc>
              <a:buClr>
                <a:schemeClr val="accent3">
                  <a:lumMod val="60000"/>
                  <a:lumOff val="40000"/>
                </a:schemeClr>
              </a:buClr>
              <a:buFont typeface="Wingdings" panose="05000000000000000000" pitchFamily="2" charset="2"/>
              <a:buChar char="§"/>
            </a:pPr>
            <a:r>
              <a:rPr lang="en-US" sz="2200" dirty="0">
                <a:solidFill>
                  <a:srgbClr val="000000"/>
                </a:solidFill>
                <a:latin typeface="+mn-lt"/>
              </a:rPr>
              <a:t>Partner-up!</a:t>
            </a:r>
          </a:p>
          <a:p>
            <a:pPr>
              <a:lnSpc>
                <a:spcPct val="200000"/>
              </a:lnSpc>
            </a:pPr>
            <a:endParaRPr lang="en-US" dirty="0"/>
          </a:p>
        </p:txBody>
      </p:sp>
    </p:spTree>
    <p:extLst>
      <p:ext uri="{BB962C8B-B14F-4D97-AF65-F5344CB8AC3E}">
        <p14:creationId xmlns:p14="http://schemas.microsoft.com/office/powerpoint/2010/main" val="185218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158DFE-06A5-4C60-B360-D6777F53AAB9}"/>
              </a:ext>
            </a:extLst>
          </p:cNvPr>
          <p:cNvPicPr>
            <a:picLocks noChangeAspect="1"/>
          </p:cNvPicPr>
          <p:nvPr/>
        </p:nvPicPr>
        <p:blipFill>
          <a:blip r:embed="rId2"/>
          <a:stretch>
            <a:fillRect/>
          </a:stretch>
        </p:blipFill>
        <p:spPr>
          <a:xfrm>
            <a:off x="6469264" y="1676400"/>
            <a:ext cx="5560764" cy="4247332"/>
          </a:xfrm>
          <a:prstGeom prst="rect">
            <a:avLst/>
          </a:prstGeom>
        </p:spPr>
      </p:pic>
      <p:sp>
        <p:nvSpPr>
          <p:cNvPr id="7" name="Slide Number Placeholder 3">
            <a:extLst>
              <a:ext uri="{FF2B5EF4-FFF2-40B4-BE49-F238E27FC236}">
                <a16:creationId xmlns:a16="http://schemas.microsoft.com/office/drawing/2014/main" id="{C516C3DD-D683-F54B-80D4-DD2437CBDBA7}"/>
              </a:ext>
            </a:extLst>
          </p:cNvPr>
          <p:cNvSpPr txBox="1">
            <a:spLocks noChangeArrowheads="1"/>
          </p:cNvSpPr>
          <p:nvPr/>
        </p:nvSpPr>
        <p:spPr bwMode="black">
          <a:xfrm>
            <a:off x="11126046" y="6177414"/>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3D0237E0-6248-452C-90D4-1607A07E9527}" type="slidenum">
              <a:rPr lang="en-US" altLang="en-US" sz="1200" smtClean="0">
                <a:solidFill>
                  <a:srgbClr val="5A5B5D"/>
                </a:solidFill>
              </a:rPr>
              <a:pPr/>
              <a:t>12</a:t>
            </a:fld>
            <a:endParaRPr lang="en-US" altLang="en-US" sz="1200" dirty="0">
              <a:solidFill>
                <a:srgbClr val="5A5B5D"/>
              </a:solidFill>
            </a:endParaRPr>
          </a:p>
        </p:txBody>
      </p:sp>
      <p:sp>
        <p:nvSpPr>
          <p:cNvPr id="8" name="Title 3">
            <a:extLst>
              <a:ext uri="{FF2B5EF4-FFF2-40B4-BE49-F238E27FC236}">
                <a16:creationId xmlns:a16="http://schemas.microsoft.com/office/drawing/2014/main" id="{566C9C0F-49F8-EB4F-8E30-95422C47CF25}"/>
              </a:ext>
            </a:extLst>
          </p:cNvPr>
          <p:cNvSpPr>
            <a:spLocks noGrp="1"/>
          </p:cNvSpPr>
          <p:nvPr>
            <p:ph type="ctrTitle"/>
          </p:nvPr>
        </p:nvSpPr>
        <p:spPr>
          <a:xfrm>
            <a:off x="0" y="0"/>
            <a:ext cx="12192000" cy="1143000"/>
          </a:xfrm>
        </p:spPr>
        <p:txBody>
          <a:bodyPr/>
          <a:lstStyle/>
          <a:p>
            <a:pPr marL="457200"/>
            <a:r>
              <a:rPr lang="en-US" sz="3600" dirty="0"/>
              <a:t> Federal Cybersecurity</a:t>
            </a:r>
          </a:p>
        </p:txBody>
      </p:sp>
      <p:sp>
        <p:nvSpPr>
          <p:cNvPr id="10" name="TextBox 9">
            <a:extLst>
              <a:ext uri="{FF2B5EF4-FFF2-40B4-BE49-F238E27FC236}">
                <a16:creationId xmlns:a16="http://schemas.microsoft.com/office/drawing/2014/main" id="{68034B3B-509B-0049-8AB6-7AAEE4DC927F}"/>
              </a:ext>
            </a:extLst>
          </p:cNvPr>
          <p:cNvSpPr txBox="1">
            <a:spLocks noChangeArrowheads="1"/>
          </p:cNvSpPr>
          <p:nvPr/>
        </p:nvSpPr>
        <p:spPr bwMode="auto">
          <a:xfrm>
            <a:off x="10896600" y="18081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
        <p:nvSpPr>
          <p:cNvPr id="13" name="Content Placeholder 5">
            <a:extLst>
              <a:ext uri="{FF2B5EF4-FFF2-40B4-BE49-F238E27FC236}">
                <a16:creationId xmlns:a16="http://schemas.microsoft.com/office/drawing/2014/main" id="{403801F7-72F5-DB46-AF32-3BEAF7ED81E4}"/>
              </a:ext>
            </a:extLst>
          </p:cNvPr>
          <p:cNvSpPr>
            <a:spLocks noGrp="1"/>
          </p:cNvSpPr>
          <p:nvPr>
            <p:ph idx="1"/>
          </p:nvPr>
        </p:nvSpPr>
        <p:spPr bwMode="auto">
          <a:xfrm>
            <a:off x="762000" y="1425646"/>
            <a:ext cx="6001298" cy="47517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defRPr/>
            </a:pPr>
            <a:r>
              <a:rPr lang="en-US" altLang="en-US" sz="1800" b="1" dirty="0">
                <a:solidFill>
                  <a:schemeClr val="accent6">
                    <a:lumMod val="50000"/>
                  </a:schemeClr>
                </a:solidFill>
              </a:rPr>
              <a:t>Whole of Government Response</a:t>
            </a:r>
            <a:br>
              <a:rPr lang="en-US" altLang="en-US" sz="1800" b="1" dirty="0">
                <a:solidFill>
                  <a:schemeClr val="accent6">
                    <a:lumMod val="50000"/>
                  </a:schemeClr>
                </a:solidFill>
              </a:rPr>
            </a:br>
            <a:r>
              <a:rPr lang="en-US" altLang="en-US" sz="1800" b="1" dirty="0">
                <a:solidFill>
                  <a:schemeClr val="accent6">
                    <a:lumMod val="50000"/>
                  </a:schemeClr>
                </a:solidFill>
              </a:rPr>
              <a:t>(DOJ/FBI, DHS/CISA, DoD)</a:t>
            </a:r>
            <a:endParaRPr lang="en-US" altLang="en-US" sz="1800" b="1" dirty="0">
              <a:solidFill>
                <a:schemeClr val="accent4">
                  <a:lumMod val="25000"/>
                </a:schemeClr>
              </a:solidFill>
            </a:endParaRPr>
          </a:p>
          <a:p>
            <a:pPr marL="131267" indent="-131267">
              <a:spcBef>
                <a:spcPts val="552"/>
              </a:spcBef>
              <a:defRPr/>
            </a:pPr>
            <a:r>
              <a:rPr lang="en-US" altLang="en-US" sz="1600" dirty="0">
                <a:solidFill>
                  <a:schemeClr val="accent4">
                    <a:lumMod val="25000"/>
                  </a:schemeClr>
                </a:solidFill>
              </a:rPr>
              <a:t>Presidential Directives</a:t>
            </a:r>
          </a:p>
          <a:p>
            <a:pPr marL="469404" lvl="1" indent="-131267">
              <a:spcBef>
                <a:spcPts val="48"/>
              </a:spcBef>
              <a:defRPr/>
            </a:pPr>
            <a:r>
              <a:rPr lang="en-US" altLang="en-US" sz="1800" dirty="0">
                <a:solidFill>
                  <a:schemeClr val="accent4">
                    <a:lumMod val="25000"/>
                  </a:schemeClr>
                </a:solidFill>
              </a:rPr>
              <a:t> </a:t>
            </a:r>
            <a:r>
              <a:rPr lang="en-US" altLang="en-US" sz="1400" dirty="0">
                <a:solidFill>
                  <a:schemeClr val="accent4">
                    <a:lumMod val="25000"/>
                  </a:schemeClr>
                </a:solidFill>
              </a:rPr>
              <a:t>HSPD 5 — Domestic Incidents</a:t>
            </a:r>
          </a:p>
          <a:p>
            <a:pPr marL="469404" lvl="1" indent="-131267">
              <a:defRPr/>
            </a:pPr>
            <a:r>
              <a:rPr lang="en-US" altLang="en-US" sz="1400" dirty="0">
                <a:solidFill>
                  <a:schemeClr val="accent4">
                    <a:lumMod val="25000"/>
                  </a:schemeClr>
                </a:solidFill>
              </a:rPr>
              <a:t> PPD 8 — National Preparedness</a:t>
            </a:r>
          </a:p>
          <a:p>
            <a:pPr marL="469404" lvl="1" indent="-131267">
              <a:defRPr/>
            </a:pPr>
            <a:r>
              <a:rPr lang="en-US" altLang="en-US" sz="1400" dirty="0">
                <a:solidFill>
                  <a:schemeClr val="accent4">
                    <a:lumMod val="25000"/>
                  </a:schemeClr>
                </a:solidFill>
              </a:rPr>
              <a:t> PPD 21 — Critical Infrastructure Security &amp; Resilience</a:t>
            </a:r>
          </a:p>
          <a:p>
            <a:pPr marL="469404" lvl="1" indent="-131267">
              <a:defRPr/>
            </a:pPr>
            <a:r>
              <a:rPr lang="en-US" altLang="en-US" sz="1400" dirty="0">
                <a:solidFill>
                  <a:schemeClr val="accent4">
                    <a:lumMod val="25000"/>
                  </a:schemeClr>
                </a:solidFill>
              </a:rPr>
              <a:t> PPD 41 — US Cyber Incident Coord Activities Defined</a:t>
            </a:r>
          </a:p>
          <a:p>
            <a:pPr marL="131267" indent="-131267">
              <a:spcBef>
                <a:spcPts val="240"/>
              </a:spcBef>
              <a:defRPr/>
            </a:pPr>
            <a:r>
              <a:rPr lang="en-US" altLang="en-US" sz="1800" dirty="0">
                <a:solidFill>
                  <a:schemeClr val="accent4">
                    <a:lumMod val="25000"/>
                  </a:schemeClr>
                </a:solidFill>
              </a:rPr>
              <a:t> </a:t>
            </a:r>
            <a:r>
              <a:rPr lang="en-US" altLang="en-US" sz="1600" dirty="0">
                <a:solidFill>
                  <a:schemeClr val="accent4">
                    <a:lumMod val="25000"/>
                  </a:schemeClr>
                </a:solidFill>
              </a:rPr>
              <a:t>Disseminates Domestic Cyber Threat Information</a:t>
            </a:r>
          </a:p>
          <a:p>
            <a:pPr marL="131267" indent="-131267">
              <a:spcBef>
                <a:spcPts val="840"/>
              </a:spcBef>
              <a:defRPr/>
            </a:pPr>
            <a:r>
              <a:rPr lang="en-US" altLang="en-US" sz="1600" dirty="0">
                <a:solidFill>
                  <a:schemeClr val="accent4">
                    <a:lumMod val="25000"/>
                  </a:schemeClr>
                </a:solidFill>
              </a:rPr>
              <a:t> Protects Critical Infrastructure</a:t>
            </a:r>
          </a:p>
          <a:p>
            <a:pPr marL="131267" indent="-131267">
              <a:spcBef>
                <a:spcPts val="840"/>
              </a:spcBef>
              <a:defRPr/>
            </a:pPr>
            <a:r>
              <a:rPr lang="en-US" altLang="en-US" sz="1600" dirty="0">
                <a:solidFill>
                  <a:schemeClr val="accent4">
                    <a:lumMod val="25000"/>
                  </a:schemeClr>
                </a:solidFill>
              </a:rPr>
              <a:t> Secures Federal Civilian Executive Branch Systems</a:t>
            </a:r>
          </a:p>
          <a:p>
            <a:pPr marL="131267" indent="-131267">
              <a:defRPr/>
            </a:pPr>
            <a:r>
              <a:rPr lang="en-US" altLang="en-US" sz="1600" dirty="0">
                <a:solidFill>
                  <a:schemeClr val="accent4">
                    <a:lumMod val="25000"/>
                  </a:schemeClr>
                </a:solidFill>
              </a:rPr>
              <a:t> Directives are implemented through doctrine, policy, plans</a:t>
            </a:r>
          </a:p>
          <a:p>
            <a:pPr marL="469404" lvl="1" indent="-131267">
              <a:defRPr/>
            </a:pPr>
            <a:r>
              <a:rPr lang="en-US" altLang="en-US" sz="1400" dirty="0">
                <a:solidFill>
                  <a:schemeClr val="accent4">
                    <a:lumMod val="25000"/>
                  </a:schemeClr>
                </a:solidFill>
              </a:rPr>
              <a:t> National Cyber Strategy </a:t>
            </a:r>
          </a:p>
          <a:p>
            <a:pPr marL="469404" lvl="1" indent="-131267">
              <a:defRPr/>
            </a:pPr>
            <a:r>
              <a:rPr lang="en-US" altLang="en-US" sz="1400" dirty="0">
                <a:solidFill>
                  <a:schemeClr val="accent4">
                    <a:lumMod val="25000"/>
                  </a:schemeClr>
                </a:solidFill>
              </a:rPr>
              <a:t> National Preparedness System</a:t>
            </a:r>
          </a:p>
          <a:p>
            <a:pPr marL="469404" lvl="1" indent="-131267">
              <a:defRPr/>
            </a:pPr>
            <a:r>
              <a:rPr lang="en-US" altLang="en-US" sz="1400" dirty="0">
                <a:solidFill>
                  <a:schemeClr val="accent4">
                    <a:lumMod val="25000"/>
                  </a:schemeClr>
                </a:solidFill>
              </a:rPr>
              <a:t> National Infrastructure Protection Plan (NIPP)</a:t>
            </a:r>
          </a:p>
          <a:p>
            <a:pPr marL="469404" lvl="1" indent="-131267">
              <a:defRPr/>
            </a:pPr>
            <a:r>
              <a:rPr lang="en-US" altLang="en-US" sz="1400" dirty="0">
                <a:solidFill>
                  <a:schemeClr val="accent4">
                    <a:lumMod val="25000"/>
                  </a:schemeClr>
                </a:solidFill>
              </a:rPr>
              <a:t> National Cyber Incident Response Plan (NCIRP)</a:t>
            </a:r>
          </a:p>
        </p:txBody>
      </p:sp>
      <p:pic>
        <p:nvPicPr>
          <p:cNvPr id="9" name="Picture 8">
            <a:extLst>
              <a:ext uri="{FF2B5EF4-FFF2-40B4-BE49-F238E27FC236}">
                <a16:creationId xmlns:a16="http://schemas.microsoft.com/office/drawing/2014/main" id="{BB4E4C0A-F521-40CA-9C78-AA020DDB3FD6}"/>
              </a:ext>
            </a:extLst>
          </p:cNvPr>
          <p:cNvPicPr>
            <a:picLocks noChangeAspect="1"/>
          </p:cNvPicPr>
          <p:nvPr/>
        </p:nvPicPr>
        <p:blipFill>
          <a:blip r:embed="rId3">
            <a:biLevel thresh="25000"/>
          </a:blip>
          <a:stretch>
            <a:fillRect/>
          </a:stretch>
        </p:blipFill>
        <p:spPr>
          <a:xfrm>
            <a:off x="304800" y="282646"/>
            <a:ext cx="659962" cy="559968"/>
          </a:xfrm>
          <a:prstGeom prst="rect">
            <a:avLst/>
          </a:prstGeom>
        </p:spPr>
      </p:pic>
    </p:spTree>
    <p:extLst>
      <p:ext uri="{BB962C8B-B14F-4D97-AF65-F5344CB8AC3E}">
        <p14:creationId xmlns:p14="http://schemas.microsoft.com/office/powerpoint/2010/main" val="11582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95400"/>
            <a:ext cx="8229600" cy="4495800"/>
          </a:xfrm>
        </p:spPr>
        <p:txBody>
          <a:bodyPr/>
          <a:lstStyle/>
          <a:p>
            <a:pPr marL="0" indent="0" defTabSz="685800" eaLnBrk="1" fontAlgn="auto" hangingPunct="1">
              <a:spcBef>
                <a:spcPts val="750"/>
              </a:spcBef>
              <a:spcAft>
                <a:spcPts val="800"/>
              </a:spcAft>
              <a:buClrTx/>
              <a:buNone/>
            </a:pPr>
            <a:r>
              <a:rPr lang="en-US" sz="1800" b="1" kern="1200" dirty="0">
                <a:solidFill>
                  <a:prstClr val="black"/>
                </a:solidFill>
                <a:cs typeface="Arial" panose="020B0604020202020204" pitchFamily="34" charset="0"/>
              </a:rPr>
              <a:t>CISA mission</a:t>
            </a:r>
            <a:r>
              <a:rPr lang="en-US" sz="1800" kern="1200" dirty="0">
                <a:solidFill>
                  <a:prstClr val="black"/>
                </a:solidFill>
                <a:cs typeface="Arial" panose="020B0604020202020204" pitchFamily="34" charset="0"/>
              </a:rPr>
              <a:t>: Lead the collaborative national effort to strengthen the security and resilience of America’s critical infrastructure</a:t>
            </a:r>
          </a:p>
          <a:p>
            <a:pPr marL="0" indent="0" defTabSz="685800" eaLnBrk="1" fontAlgn="auto" hangingPunct="1">
              <a:spcBef>
                <a:spcPts val="750"/>
              </a:spcBef>
              <a:spcAft>
                <a:spcPts val="800"/>
              </a:spcAft>
              <a:buClrTx/>
              <a:buNone/>
            </a:pPr>
            <a:r>
              <a:rPr lang="en-US" sz="1800" kern="1200" dirty="0">
                <a:solidFill>
                  <a:prstClr val="black"/>
                </a:solidFill>
                <a:cs typeface="Arial" panose="020B0604020202020204" pitchFamily="34" charset="0"/>
              </a:rPr>
              <a:t>In support of that mission: Cybersecurity Advisors (CSAs):</a:t>
            </a:r>
          </a:p>
          <a:p>
            <a:pPr marL="628650" lvl="1" indent="-285750" defTabSz="685800" eaLnBrk="1" fontAlgn="auto" hangingPunct="1">
              <a:spcBef>
                <a:spcPts val="375"/>
              </a:spcBef>
              <a:spcAft>
                <a:spcPts val="800"/>
              </a:spcAft>
              <a:buClrTx/>
              <a:buFont typeface="Arial" panose="020B0604020202020204" pitchFamily="34" charset="0"/>
              <a:buChar char="•"/>
            </a:pPr>
            <a:r>
              <a:rPr lang="en-US" sz="1800" b="1" kern="1200" dirty="0">
                <a:solidFill>
                  <a:prstClr val="black"/>
                </a:solidFill>
                <a:ea typeface="+mn-ea"/>
                <a:cs typeface="Arial" panose="020B0604020202020204" pitchFamily="34" charset="0"/>
              </a:rPr>
              <a:t>Assess</a:t>
            </a:r>
            <a:r>
              <a:rPr lang="en-US" sz="1800" kern="1200" dirty="0">
                <a:solidFill>
                  <a:prstClr val="black"/>
                </a:solidFill>
                <a:ea typeface="+mn-ea"/>
                <a:cs typeface="Arial" panose="020B0604020202020204" pitchFamily="34" charset="0"/>
              </a:rPr>
              <a:t>: Evaluate critical infrastructure cyber risk.</a:t>
            </a:r>
          </a:p>
          <a:p>
            <a:pPr marL="628650" lvl="1" indent="-285750" defTabSz="685800" eaLnBrk="1" fontAlgn="auto" hangingPunct="1">
              <a:spcBef>
                <a:spcPts val="375"/>
              </a:spcBef>
              <a:spcAft>
                <a:spcPts val="800"/>
              </a:spcAft>
              <a:buClrTx/>
              <a:buFont typeface="Arial" panose="020B0604020202020204" pitchFamily="34" charset="0"/>
              <a:buChar char="•"/>
            </a:pPr>
            <a:r>
              <a:rPr lang="en-US" sz="1800" b="1" kern="1200" dirty="0">
                <a:solidFill>
                  <a:prstClr val="black"/>
                </a:solidFill>
                <a:ea typeface="+mn-ea"/>
                <a:cs typeface="Arial" panose="020B0604020202020204" pitchFamily="34" charset="0"/>
              </a:rPr>
              <a:t>Promote</a:t>
            </a:r>
            <a:r>
              <a:rPr lang="en-US" sz="1800" kern="1200" dirty="0">
                <a:solidFill>
                  <a:prstClr val="black"/>
                </a:solidFill>
                <a:ea typeface="+mn-ea"/>
                <a:cs typeface="Arial" panose="020B0604020202020204" pitchFamily="34" charset="0"/>
              </a:rPr>
              <a:t>: Encourage best practices and risk mitigation strategies. </a:t>
            </a:r>
          </a:p>
          <a:p>
            <a:pPr marL="628650" lvl="1" indent="-285750" defTabSz="685800" eaLnBrk="1" fontAlgn="auto" hangingPunct="1">
              <a:spcBef>
                <a:spcPts val="375"/>
              </a:spcBef>
              <a:spcAft>
                <a:spcPts val="800"/>
              </a:spcAft>
              <a:buClrTx/>
              <a:buFont typeface="Arial" panose="020B0604020202020204" pitchFamily="34" charset="0"/>
              <a:buChar char="•"/>
            </a:pPr>
            <a:r>
              <a:rPr lang="en-US" sz="1800" b="1" kern="1200" dirty="0">
                <a:solidFill>
                  <a:prstClr val="black"/>
                </a:solidFill>
                <a:ea typeface="+mn-ea"/>
                <a:cs typeface="Arial" panose="020B0604020202020204" pitchFamily="34" charset="0"/>
              </a:rPr>
              <a:t>Build</a:t>
            </a:r>
            <a:r>
              <a:rPr lang="en-US" sz="1800" kern="1200" dirty="0">
                <a:solidFill>
                  <a:prstClr val="black"/>
                </a:solidFill>
                <a:ea typeface="+mn-ea"/>
                <a:cs typeface="Arial" panose="020B0604020202020204" pitchFamily="34" charset="0"/>
              </a:rPr>
              <a:t>: Initiate, develop capacity, and support cyber communities-of-interest and working groups.</a:t>
            </a:r>
          </a:p>
          <a:p>
            <a:pPr marL="628650" lvl="1" indent="-285750" defTabSz="685800" eaLnBrk="1" fontAlgn="auto" hangingPunct="1">
              <a:spcBef>
                <a:spcPts val="375"/>
              </a:spcBef>
              <a:spcAft>
                <a:spcPts val="800"/>
              </a:spcAft>
              <a:buClrTx/>
              <a:buFont typeface="Arial" panose="020B0604020202020204" pitchFamily="34" charset="0"/>
              <a:buChar char="•"/>
            </a:pPr>
            <a:r>
              <a:rPr lang="en-US" sz="1800" b="1" kern="1200" dirty="0">
                <a:solidFill>
                  <a:prstClr val="black"/>
                </a:solidFill>
                <a:ea typeface="+mn-ea"/>
                <a:cs typeface="Arial" panose="020B0604020202020204" pitchFamily="34" charset="0"/>
              </a:rPr>
              <a:t>Educate</a:t>
            </a:r>
            <a:r>
              <a:rPr lang="en-US" sz="1800" kern="1200" dirty="0">
                <a:solidFill>
                  <a:prstClr val="black"/>
                </a:solidFill>
                <a:ea typeface="+mn-ea"/>
                <a:cs typeface="Arial" panose="020B0604020202020204" pitchFamily="34" charset="0"/>
              </a:rPr>
              <a:t>: Inform and raise awareness.</a:t>
            </a:r>
          </a:p>
          <a:p>
            <a:pPr marL="628650" lvl="1" indent="-285750" defTabSz="685800" eaLnBrk="1" fontAlgn="auto" hangingPunct="1">
              <a:spcBef>
                <a:spcPts val="375"/>
              </a:spcBef>
              <a:spcAft>
                <a:spcPts val="800"/>
              </a:spcAft>
              <a:buClrTx/>
              <a:buFont typeface="Arial" panose="020B0604020202020204" pitchFamily="34" charset="0"/>
              <a:buChar char="•"/>
            </a:pPr>
            <a:r>
              <a:rPr lang="en-US" sz="1800" b="1" kern="1200" dirty="0">
                <a:solidFill>
                  <a:prstClr val="black"/>
                </a:solidFill>
                <a:ea typeface="+mn-ea"/>
                <a:cs typeface="Arial" panose="020B0604020202020204" pitchFamily="34" charset="0"/>
              </a:rPr>
              <a:t>Listen</a:t>
            </a:r>
            <a:r>
              <a:rPr lang="en-US" sz="1800" kern="1200" dirty="0">
                <a:solidFill>
                  <a:prstClr val="black"/>
                </a:solidFill>
                <a:ea typeface="+mn-ea"/>
                <a:cs typeface="Arial" panose="020B0604020202020204" pitchFamily="34" charset="0"/>
              </a:rPr>
              <a:t>: Collect stakeholder requirements.</a:t>
            </a:r>
          </a:p>
          <a:p>
            <a:pPr marL="628650" lvl="1" indent="-285750" defTabSz="685800" eaLnBrk="1" fontAlgn="auto" hangingPunct="1">
              <a:spcBef>
                <a:spcPts val="375"/>
              </a:spcBef>
              <a:spcAft>
                <a:spcPts val="800"/>
              </a:spcAft>
              <a:buClrTx/>
              <a:buFont typeface="Arial" panose="020B0604020202020204" pitchFamily="34" charset="0"/>
              <a:buChar char="•"/>
            </a:pPr>
            <a:r>
              <a:rPr lang="en-US" sz="1800" b="1" kern="1200" dirty="0">
                <a:solidFill>
                  <a:prstClr val="black"/>
                </a:solidFill>
                <a:ea typeface="+mn-ea"/>
                <a:cs typeface="Arial" panose="020B0604020202020204" pitchFamily="34" charset="0"/>
              </a:rPr>
              <a:t>Coordinate</a:t>
            </a:r>
            <a:r>
              <a:rPr lang="en-US" sz="1800" kern="1200" dirty="0">
                <a:solidFill>
                  <a:prstClr val="black"/>
                </a:solidFill>
                <a:ea typeface="+mn-ea"/>
                <a:cs typeface="Arial" panose="020B0604020202020204" pitchFamily="34" charset="0"/>
              </a:rPr>
              <a:t>: Bring together incident support and lessons learned.</a:t>
            </a:r>
          </a:p>
          <a:p>
            <a:pPr marL="0" indent="0">
              <a:buNone/>
            </a:pPr>
            <a:endParaRPr lang="en-US" sz="2000" dirty="0"/>
          </a:p>
        </p:txBody>
      </p:sp>
      <p:sp>
        <p:nvSpPr>
          <p:cNvPr id="2" name="Title 1"/>
          <p:cNvSpPr>
            <a:spLocks noGrp="1"/>
          </p:cNvSpPr>
          <p:nvPr>
            <p:ph type="ctrTitle"/>
          </p:nvPr>
        </p:nvSpPr>
        <p:spPr/>
        <p:txBody>
          <a:bodyPr lIns="457200" tIns="91440" bIns="91440" anchor="ctr" anchorCtr="0"/>
          <a:lstStyle/>
          <a:p>
            <a:r>
              <a:rPr lang="en-US" dirty="0"/>
              <a:t>Cybersecurity Advisor Program</a:t>
            </a:r>
          </a:p>
        </p:txBody>
      </p:sp>
      <p:sp>
        <p:nvSpPr>
          <p:cNvPr id="4" name="TextBox 3">
            <a:extLst>
              <a:ext uri="{FF2B5EF4-FFF2-40B4-BE49-F238E27FC236}">
                <a16:creationId xmlns:a16="http://schemas.microsoft.com/office/drawing/2014/main" id="{CA893C7A-F7BD-4AC0-BD6C-81DED57BC7D1}"/>
              </a:ext>
            </a:extLst>
          </p:cNvPr>
          <p:cNvSpPr txBox="1">
            <a:spLocks noChangeArrowheads="1"/>
          </p:cNvSpPr>
          <p:nvPr/>
        </p:nvSpPr>
        <p:spPr bwMode="auto">
          <a:xfrm>
            <a:off x="10896600" y="18081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Tree>
    <p:extLst>
      <p:ext uri="{BB962C8B-B14F-4D97-AF65-F5344CB8AC3E}">
        <p14:creationId xmlns:p14="http://schemas.microsoft.com/office/powerpoint/2010/main" val="502592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BC08AD-901C-A147-AABC-B7AFAC8D7C5B}"/>
              </a:ext>
            </a:extLst>
          </p:cNvPr>
          <p:cNvSpPr>
            <a:spLocks noGrp="1"/>
          </p:cNvSpPr>
          <p:nvPr>
            <p:ph type="ctrTitle"/>
          </p:nvPr>
        </p:nvSpPr>
        <p:spPr/>
        <p:txBody>
          <a:bodyPr/>
          <a:lstStyle/>
          <a:p>
            <a:endParaRPr lang="en-US"/>
          </a:p>
        </p:txBody>
      </p:sp>
      <p:sp>
        <p:nvSpPr>
          <p:cNvPr id="24579" name="Slide Number Placeholder 3">
            <a:extLst>
              <a:ext uri="{FF2B5EF4-FFF2-40B4-BE49-F238E27FC236}">
                <a16:creationId xmlns:a16="http://schemas.microsoft.com/office/drawing/2014/main" id="{ED57B8C8-7DF3-452A-B3CD-01A8BE2F058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358B83D-A1A8-4C65-B764-AA6487188104}" type="slidenum">
              <a:rPr lang="en-US" altLang="en-US" sz="1100">
                <a:solidFill>
                  <a:srgbClr val="5A5B5D"/>
                </a:solidFill>
              </a:rPr>
              <a:pPr/>
              <a:t>14</a:t>
            </a:fld>
            <a:endParaRPr lang="en-US" altLang="en-US" sz="1100">
              <a:solidFill>
                <a:srgbClr val="5A5B5D"/>
              </a:solidFill>
            </a:endParaRPr>
          </a:p>
        </p:txBody>
      </p:sp>
      <p:sp>
        <p:nvSpPr>
          <p:cNvPr id="8" name="Content Placeholder 4">
            <a:extLst>
              <a:ext uri="{FF2B5EF4-FFF2-40B4-BE49-F238E27FC236}">
                <a16:creationId xmlns:a16="http://schemas.microsoft.com/office/drawing/2014/main" id="{D501AFAF-8821-45DD-AB98-07BEA1F84336}"/>
              </a:ext>
            </a:extLst>
          </p:cNvPr>
          <p:cNvSpPr txBox="1">
            <a:spLocks/>
          </p:cNvSpPr>
          <p:nvPr/>
        </p:nvSpPr>
        <p:spPr>
          <a:xfrm>
            <a:off x="5196856" y="1483659"/>
            <a:ext cx="3628814" cy="29359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0" hangingPunct="0">
              <a:spcBef>
                <a:spcPct val="0"/>
              </a:spcBef>
              <a:buNone/>
              <a:defRPr/>
            </a:pPr>
            <a:r>
              <a:rPr lang="en-US" sz="1800" b="1" kern="0" dirty="0">
                <a:solidFill>
                  <a:srgbClr val="005288"/>
                </a:solidFill>
                <a:latin typeface="Arial" panose="020B0604020202020204" pitchFamily="34" charset="0"/>
                <a:ea typeface="+mj-ea"/>
                <a:cs typeface="Arial" panose="020B0604020202020204" pitchFamily="34" charset="0"/>
              </a:rPr>
              <a:t>CISA HQ Response Assistance</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Remote / On-Site Assistance</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Malware Analysis</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Hunt and Incident Response Teams</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Incident Coordination</a:t>
            </a:r>
          </a:p>
          <a:p>
            <a:pPr fontAlgn="auto">
              <a:spcBef>
                <a:spcPts val="300"/>
              </a:spcBef>
              <a:spcAft>
                <a:spcPts val="0"/>
              </a:spcAft>
              <a:defRPr/>
            </a:pPr>
            <a:endParaRPr lang="en-US" sz="1800" b="1" dirty="0">
              <a:solidFill>
                <a:srgbClr val="000000"/>
              </a:solidFill>
            </a:endParaRPr>
          </a:p>
          <a:p>
            <a:pPr fontAlgn="auto">
              <a:spcBef>
                <a:spcPts val="300"/>
              </a:spcBef>
              <a:spcAft>
                <a:spcPts val="0"/>
              </a:spcAft>
              <a:defRPr/>
            </a:pPr>
            <a:endParaRPr lang="en-US" sz="1800" b="1" dirty="0">
              <a:solidFill>
                <a:srgbClr val="000000"/>
              </a:solidFill>
            </a:endParaRPr>
          </a:p>
          <a:p>
            <a:pPr marL="0" indent="0" eaLnBrk="0" hangingPunct="0">
              <a:spcBef>
                <a:spcPct val="0"/>
              </a:spcBef>
              <a:buNone/>
              <a:defRPr/>
            </a:pPr>
            <a:r>
              <a:rPr lang="en-US" sz="1800" b="1" kern="0" dirty="0">
                <a:solidFill>
                  <a:srgbClr val="005288"/>
                </a:solidFill>
                <a:latin typeface="Arial" panose="020B0604020202020204" pitchFamily="34" charset="0"/>
                <a:ea typeface="+mj-ea"/>
                <a:cs typeface="Arial" panose="020B0604020202020204" pitchFamily="34" charset="0"/>
              </a:rPr>
              <a:t>Cybersecurity Advisors (CSA)</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Assessments</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Working group collaboration</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Resiliency Workshops</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Best Practices private-public</a:t>
            </a:r>
          </a:p>
          <a:p>
            <a:pPr marL="342900" lvl="1" indent="-342900" eaLnBrk="0" hangingPunct="0">
              <a:spcBef>
                <a:spcPct val="0"/>
              </a:spcBef>
              <a:buClr>
                <a:schemeClr val="accent4">
                  <a:lumMod val="75000"/>
                </a:schemeClr>
              </a:buClr>
              <a:buFont typeface="Wingdings" pitchFamily="2" charset="2"/>
              <a:buChar char="§"/>
              <a:defRPr/>
            </a:pPr>
            <a:r>
              <a:rPr lang="en-US" sz="1400" dirty="0">
                <a:solidFill>
                  <a:schemeClr val="accent4">
                    <a:lumMod val="25000"/>
                  </a:schemeClr>
                </a:solidFill>
                <a:latin typeface="Arial" panose="020B0604020202020204" pitchFamily="34" charset="0"/>
              </a:rPr>
              <a:t>Incident assistance coordination</a:t>
            </a:r>
          </a:p>
        </p:txBody>
      </p:sp>
      <p:sp>
        <p:nvSpPr>
          <p:cNvPr id="6" name="Title 1">
            <a:extLst>
              <a:ext uri="{FF2B5EF4-FFF2-40B4-BE49-F238E27FC236}">
                <a16:creationId xmlns:a16="http://schemas.microsoft.com/office/drawing/2014/main" id="{4403D880-EDFD-44C7-A53C-977AD57DBC1F}"/>
              </a:ext>
            </a:extLst>
          </p:cNvPr>
          <p:cNvSpPr txBox="1">
            <a:spLocks noChangeArrowheads="1"/>
          </p:cNvSpPr>
          <p:nvPr/>
        </p:nvSpPr>
        <p:spPr bwMode="auto">
          <a:xfrm>
            <a:off x="430138" y="1447800"/>
            <a:ext cx="4114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r>
              <a:rPr lang="en-US" altLang="en-US" sz="1800" b="1" kern="0" dirty="0">
                <a:solidFill>
                  <a:srgbClr val="005288"/>
                </a:solidFill>
              </a:rPr>
              <a:t>Local CSA Provided</a:t>
            </a:r>
          </a:p>
        </p:txBody>
      </p:sp>
      <p:sp>
        <p:nvSpPr>
          <p:cNvPr id="11" name="Title 3">
            <a:extLst>
              <a:ext uri="{FF2B5EF4-FFF2-40B4-BE49-F238E27FC236}">
                <a16:creationId xmlns:a16="http://schemas.microsoft.com/office/drawing/2014/main" id="{1178F2C2-9BA1-5141-BBA6-E4A1B1DEEDF7}"/>
              </a:ext>
            </a:extLst>
          </p:cNvPr>
          <p:cNvSpPr txBox="1">
            <a:spLocks/>
          </p:cNvSpPr>
          <p:nvPr/>
        </p:nvSpPr>
        <p:spPr>
          <a:xfrm>
            <a:off x="0" y="0"/>
            <a:ext cx="12192000" cy="1143000"/>
          </a:xfrm>
          <a:prstGeom prst="rect">
            <a:avLst/>
          </a:prstGeom>
          <a:solidFill>
            <a:srgbClr val="005288"/>
          </a:solidFill>
        </p:spPr>
        <p:txBody>
          <a:bodyPr lIns="457200" tIns="274320" bIns="91440" anchor="t"/>
          <a:lstStyle>
            <a:lvl1pPr algn="l" rtl="0" eaLnBrk="1" fontAlgn="base" hangingPunct="1">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r>
              <a:rPr lang="en-US" sz="3600" b="1" kern="0" dirty="0"/>
              <a:t> CISA Cybersecurity Offerings</a:t>
            </a:r>
          </a:p>
        </p:txBody>
      </p:sp>
      <p:sp>
        <p:nvSpPr>
          <p:cNvPr id="12" name="TextBox 11">
            <a:extLst>
              <a:ext uri="{FF2B5EF4-FFF2-40B4-BE49-F238E27FC236}">
                <a16:creationId xmlns:a16="http://schemas.microsoft.com/office/drawing/2014/main" id="{2893101A-5797-A24A-BEC4-78EF01DEAC0F}"/>
              </a:ext>
            </a:extLst>
          </p:cNvPr>
          <p:cNvSpPr txBox="1">
            <a:spLocks noChangeArrowheads="1"/>
          </p:cNvSpPr>
          <p:nvPr/>
        </p:nvSpPr>
        <p:spPr bwMode="auto">
          <a:xfrm>
            <a:off x="10896600" y="18081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
        <p:nvSpPr>
          <p:cNvPr id="14" name="Rectangle 13">
            <a:extLst>
              <a:ext uri="{FF2B5EF4-FFF2-40B4-BE49-F238E27FC236}">
                <a16:creationId xmlns:a16="http://schemas.microsoft.com/office/drawing/2014/main" id="{96E5548D-1FD9-8948-9835-18E0CF9E46B2}"/>
              </a:ext>
            </a:extLst>
          </p:cNvPr>
          <p:cNvSpPr/>
          <p:nvPr/>
        </p:nvSpPr>
        <p:spPr>
          <a:xfrm>
            <a:off x="430140" y="1752600"/>
            <a:ext cx="4509330" cy="2973122"/>
          </a:xfrm>
          <a:prstGeom prst="rect">
            <a:avLst/>
          </a:prstGeom>
        </p:spPr>
        <p:txBody>
          <a:bodyPr wrap="square">
            <a:spAutoFit/>
          </a:bodyPr>
          <a:lstStyle/>
          <a:p>
            <a:pPr marL="342900" indent="-342900">
              <a:buClr>
                <a:schemeClr val="accent4">
                  <a:lumMod val="75000"/>
                </a:schemeClr>
              </a:buClr>
              <a:buFont typeface="Wingdings" pitchFamily="2" charset="2"/>
              <a:buChar char="§"/>
            </a:pPr>
            <a:r>
              <a:rPr lang="en-US" sz="1400" b="1" dirty="0">
                <a:solidFill>
                  <a:schemeClr val="accent4">
                    <a:lumMod val="25000"/>
                  </a:schemeClr>
                </a:solidFill>
              </a:rPr>
              <a:t>Preparedness Activities</a:t>
            </a:r>
          </a:p>
          <a:p>
            <a:pPr marL="514350" lvl="1" indent="-171450" defTabSz="685800" eaLnBrk="1" fontAlgn="auto" hangingPunct="1">
              <a:lnSpc>
                <a:spcPct val="90000"/>
              </a:lnSpc>
              <a:spcBef>
                <a:spcPts val="300"/>
              </a:spcBef>
              <a:spcAft>
                <a:spcPts val="0"/>
              </a:spcAft>
              <a:buFont typeface="Arial" panose="020B0604020202020204" pitchFamily="34" charset="0"/>
              <a:buChar char="•"/>
              <a:defRPr/>
            </a:pPr>
            <a:r>
              <a:rPr lang="en-US" sz="1400" dirty="0">
                <a:solidFill>
                  <a:srgbClr val="000000"/>
                </a:solidFill>
                <a:latin typeface="+mn-lt"/>
              </a:rPr>
              <a:t>Information/Threat Indicator Sharing</a:t>
            </a:r>
          </a:p>
          <a:p>
            <a:pPr marL="514350" lvl="1" indent="-171450" defTabSz="685800" eaLnBrk="1" fontAlgn="auto" hangingPunct="1">
              <a:lnSpc>
                <a:spcPct val="90000"/>
              </a:lnSpc>
              <a:spcBef>
                <a:spcPts val="300"/>
              </a:spcBef>
              <a:spcAft>
                <a:spcPts val="0"/>
              </a:spcAft>
              <a:buFont typeface="Arial" panose="020B0604020202020204" pitchFamily="34" charset="0"/>
              <a:buChar char="•"/>
              <a:defRPr/>
            </a:pPr>
            <a:r>
              <a:rPr lang="en-US" sz="1400" dirty="0">
                <a:solidFill>
                  <a:srgbClr val="000000"/>
                </a:solidFill>
                <a:latin typeface="+mn-lt"/>
              </a:rPr>
              <a:t>Cybersecurity Training and Awareness</a:t>
            </a:r>
          </a:p>
          <a:p>
            <a:pPr marL="514350" lvl="1" indent="-171450" defTabSz="685800" eaLnBrk="1" fontAlgn="auto" hangingPunct="1">
              <a:lnSpc>
                <a:spcPct val="90000"/>
              </a:lnSpc>
              <a:spcBef>
                <a:spcPts val="300"/>
              </a:spcBef>
              <a:spcAft>
                <a:spcPts val="0"/>
              </a:spcAft>
              <a:buFont typeface="Arial" panose="020B0604020202020204" pitchFamily="34" charset="0"/>
              <a:buChar char="•"/>
              <a:defRPr/>
            </a:pPr>
            <a:r>
              <a:rPr lang="en-US" sz="1400" dirty="0">
                <a:solidFill>
                  <a:srgbClr val="000000"/>
                </a:solidFill>
                <a:latin typeface="+mn-lt"/>
              </a:rPr>
              <a:t>Cyber Exercises and “Playbooks”</a:t>
            </a:r>
          </a:p>
          <a:p>
            <a:pPr marL="514350" lvl="1" indent="-171450" defTabSz="685800" eaLnBrk="1" fontAlgn="auto" hangingPunct="1">
              <a:lnSpc>
                <a:spcPct val="90000"/>
              </a:lnSpc>
              <a:spcBef>
                <a:spcPts val="300"/>
              </a:spcBef>
              <a:spcAft>
                <a:spcPts val="0"/>
              </a:spcAft>
              <a:buFont typeface="Arial" panose="020B0604020202020204" pitchFamily="34" charset="0"/>
              <a:buChar char="•"/>
              <a:defRPr/>
            </a:pPr>
            <a:r>
              <a:rPr lang="en-US" sz="1400" dirty="0">
                <a:solidFill>
                  <a:srgbClr val="000000"/>
                </a:solidFill>
                <a:latin typeface="+mn-lt"/>
              </a:rPr>
              <a:t>National Cyber Awareness System</a:t>
            </a:r>
          </a:p>
          <a:p>
            <a:pPr marL="514350" lvl="1" indent="-171450" defTabSz="685800" eaLnBrk="1" fontAlgn="auto" hangingPunct="1">
              <a:lnSpc>
                <a:spcPct val="90000"/>
              </a:lnSpc>
              <a:spcBef>
                <a:spcPts val="300"/>
              </a:spcBef>
              <a:spcAft>
                <a:spcPts val="0"/>
              </a:spcAft>
              <a:buFont typeface="Arial" panose="020B0604020202020204" pitchFamily="34" charset="0"/>
              <a:buChar char="•"/>
              <a:defRPr/>
            </a:pPr>
            <a:r>
              <a:rPr lang="en-US" sz="1400" dirty="0">
                <a:solidFill>
                  <a:srgbClr val="000000"/>
                </a:solidFill>
                <a:latin typeface="+mn-lt"/>
              </a:rPr>
              <a:t>Vulnerability Notes Database</a:t>
            </a:r>
          </a:p>
          <a:p>
            <a:pPr marL="514350" lvl="1" indent="-171450" defTabSz="685800" eaLnBrk="1" fontAlgn="auto" hangingPunct="1">
              <a:lnSpc>
                <a:spcPct val="90000"/>
              </a:lnSpc>
              <a:spcBef>
                <a:spcPts val="300"/>
              </a:spcBef>
              <a:spcAft>
                <a:spcPts val="0"/>
              </a:spcAft>
              <a:buFont typeface="Arial" panose="020B0604020202020204" pitchFamily="34" charset="0"/>
              <a:buChar char="•"/>
              <a:defRPr/>
            </a:pPr>
            <a:r>
              <a:rPr lang="en-US" sz="1400" dirty="0">
                <a:solidFill>
                  <a:srgbClr val="000000"/>
                </a:solidFill>
                <a:latin typeface="+mn-lt"/>
              </a:rPr>
              <a:t>Information Products and Recommended Practices / MS-ISAC – EI-ISAC</a:t>
            </a:r>
          </a:p>
          <a:p>
            <a:pPr marL="514350" lvl="1" indent="-171450" defTabSz="685800" eaLnBrk="1" fontAlgn="auto" hangingPunct="1">
              <a:lnSpc>
                <a:spcPct val="90000"/>
              </a:lnSpc>
              <a:spcBef>
                <a:spcPts val="300"/>
              </a:spcBef>
              <a:spcAft>
                <a:spcPts val="0"/>
              </a:spcAft>
              <a:buFont typeface="Arial" panose="020B0604020202020204" pitchFamily="34" charset="0"/>
              <a:buChar char="•"/>
              <a:defRPr/>
            </a:pPr>
            <a:r>
              <a:rPr lang="en-US" sz="1400" b="1" dirty="0">
                <a:solidFill>
                  <a:schemeClr val="accent4">
                    <a:lumMod val="25000"/>
                  </a:schemeClr>
                </a:solidFill>
              </a:rPr>
              <a:t>Cybersecurity Service Offerings</a:t>
            </a:r>
          </a:p>
          <a:p>
            <a:pPr marL="798513" lvl="2" indent="-233363">
              <a:buClr>
                <a:schemeClr val="accent4">
                  <a:lumMod val="75000"/>
                </a:schemeClr>
              </a:buClr>
              <a:buFont typeface="Wingdings" pitchFamily="2" charset="2"/>
              <a:buChar char="§"/>
            </a:pPr>
            <a:r>
              <a:rPr lang="en-US" sz="1400" dirty="0">
                <a:solidFill>
                  <a:schemeClr val="accent4">
                    <a:lumMod val="25000"/>
                  </a:schemeClr>
                </a:solidFill>
              </a:rPr>
              <a:t>Cyber Resilience Reviews (</a:t>
            </a:r>
            <a:r>
              <a:rPr lang="en-US" sz="1400" b="1" dirty="0">
                <a:solidFill>
                  <a:schemeClr val="accent4">
                    <a:lumMod val="25000"/>
                  </a:schemeClr>
                </a:solidFill>
              </a:rPr>
              <a:t>CRR</a:t>
            </a:r>
            <a:r>
              <a:rPr lang="en-US" sz="1400" dirty="0">
                <a:solidFill>
                  <a:schemeClr val="accent4">
                    <a:lumMod val="25000"/>
                  </a:schemeClr>
                </a:solidFill>
              </a:rPr>
              <a:t>)</a:t>
            </a:r>
          </a:p>
          <a:p>
            <a:pPr marL="798513" lvl="2" indent="-233363">
              <a:buClr>
                <a:schemeClr val="accent4">
                  <a:lumMod val="75000"/>
                </a:schemeClr>
              </a:buClr>
              <a:buFont typeface="Wingdings" pitchFamily="2" charset="2"/>
              <a:buChar char="§"/>
            </a:pPr>
            <a:r>
              <a:rPr lang="en-US" sz="1400" dirty="0">
                <a:solidFill>
                  <a:schemeClr val="accent4">
                    <a:lumMod val="25000"/>
                  </a:schemeClr>
                </a:solidFill>
              </a:rPr>
              <a:t>External Dependency Management (</a:t>
            </a:r>
            <a:r>
              <a:rPr lang="en-US" sz="1400" b="1" dirty="0">
                <a:solidFill>
                  <a:schemeClr val="accent4">
                    <a:lumMod val="25000"/>
                  </a:schemeClr>
                </a:solidFill>
              </a:rPr>
              <a:t>EDM</a:t>
            </a:r>
            <a:r>
              <a:rPr lang="en-US" sz="1400" dirty="0">
                <a:solidFill>
                  <a:schemeClr val="accent4">
                    <a:lumMod val="25000"/>
                  </a:schemeClr>
                </a:solidFill>
              </a:rPr>
              <a:t>)</a:t>
            </a:r>
          </a:p>
          <a:p>
            <a:pPr marL="798513" lvl="2" indent="-233363">
              <a:buClr>
                <a:schemeClr val="accent4">
                  <a:lumMod val="75000"/>
                </a:schemeClr>
              </a:buClr>
              <a:buFont typeface="Wingdings" pitchFamily="2" charset="2"/>
              <a:buChar char="§"/>
            </a:pPr>
            <a:r>
              <a:rPr lang="en-US" sz="1400" dirty="0">
                <a:solidFill>
                  <a:schemeClr val="accent4">
                    <a:lumMod val="25000"/>
                  </a:schemeClr>
                </a:solidFill>
              </a:rPr>
              <a:t>Cyber Infrastructure Surveys (</a:t>
            </a:r>
            <a:r>
              <a:rPr lang="en-US" sz="1400" b="1" dirty="0">
                <a:solidFill>
                  <a:schemeClr val="accent4">
                    <a:lumMod val="25000"/>
                  </a:schemeClr>
                </a:solidFill>
              </a:rPr>
              <a:t>C-IST</a:t>
            </a:r>
            <a:r>
              <a:rPr lang="en-US" sz="1400" dirty="0">
                <a:solidFill>
                  <a:schemeClr val="accent4">
                    <a:lumMod val="25000"/>
                  </a:schemeClr>
                </a:solidFill>
              </a:rPr>
              <a:t>)</a:t>
            </a:r>
          </a:p>
          <a:p>
            <a:pPr marL="798513" lvl="2" indent="-233363">
              <a:buClr>
                <a:schemeClr val="accent4">
                  <a:lumMod val="75000"/>
                </a:schemeClr>
              </a:buClr>
              <a:buFont typeface="Wingdings" pitchFamily="2" charset="2"/>
              <a:buChar char="§"/>
            </a:pPr>
            <a:r>
              <a:rPr lang="en-US" sz="1400" dirty="0">
                <a:solidFill>
                  <a:schemeClr val="accent4">
                    <a:lumMod val="25000"/>
                  </a:schemeClr>
                </a:solidFill>
              </a:rPr>
              <a:t>Cyber Security Evaluation Tool (</a:t>
            </a:r>
            <a:r>
              <a:rPr lang="en-US" sz="1400" b="1" dirty="0">
                <a:solidFill>
                  <a:schemeClr val="accent4">
                    <a:lumMod val="25000"/>
                  </a:schemeClr>
                </a:solidFill>
              </a:rPr>
              <a:t>CSET</a:t>
            </a:r>
            <a:r>
              <a:rPr lang="en-US" sz="1400" dirty="0">
                <a:solidFill>
                  <a:schemeClr val="accent4">
                    <a:lumMod val="25000"/>
                  </a:schemeClr>
                </a:solidFill>
              </a:rPr>
              <a:t>)</a:t>
            </a:r>
          </a:p>
        </p:txBody>
      </p:sp>
      <p:sp>
        <p:nvSpPr>
          <p:cNvPr id="17" name="Title 1">
            <a:extLst>
              <a:ext uri="{FF2B5EF4-FFF2-40B4-BE49-F238E27FC236}">
                <a16:creationId xmlns:a16="http://schemas.microsoft.com/office/drawing/2014/main" id="{13F37477-CD64-134C-9337-6759DF5E1C31}"/>
              </a:ext>
            </a:extLst>
          </p:cNvPr>
          <p:cNvSpPr txBox="1">
            <a:spLocks noChangeArrowheads="1"/>
          </p:cNvSpPr>
          <p:nvPr/>
        </p:nvSpPr>
        <p:spPr bwMode="auto">
          <a:xfrm>
            <a:off x="1125072" y="4983480"/>
            <a:ext cx="2718098"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r>
              <a:rPr lang="en-US" altLang="en-US" sz="1800" b="1" kern="0" dirty="0">
                <a:solidFill>
                  <a:srgbClr val="005288"/>
                </a:solidFill>
              </a:rPr>
              <a:t>Delivered by CISA Vulnerability Mgt Team</a:t>
            </a:r>
          </a:p>
        </p:txBody>
      </p:sp>
      <p:sp>
        <p:nvSpPr>
          <p:cNvPr id="2" name="TextBox 1">
            <a:extLst>
              <a:ext uri="{FF2B5EF4-FFF2-40B4-BE49-F238E27FC236}">
                <a16:creationId xmlns:a16="http://schemas.microsoft.com/office/drawing/2014/main" id="{81D2B7DE-0959-4A22-B8D7-47536C68EFB7}"/>
              </a:ext>
            </a:extLst>
          </p:cNvPr>
          <p:cNvSpPr txBox="1"/>
          <p:nvPr/>
        </p:nvSpPr>
        <p:spPr>
          <a:xfrm>
            <a:off x="3843169" y="4983480"/>
            <a:ext cx="7223760" cy="1188720"/>
          </a:xfrm>
          <a:prstGeom prst="rect">
            <a:avLst/>
          </a:prstGeom>
          <a:noFill/>
        </p:spPr>
        <p:txBody>
          <a:bodyPr wrap="square" numCol="2" rtlCol="0">
            <a:spAutoFit/>
          </a:bodyPr>
          <a:lstStyle/>
          <a:p>
            <a:pPr marL="233363" indent="-233363">
              <a:buClr>
                <a:schemeClr val="accent4">
                  <a:lumMod val="75000"/>
                </a:schemeClr>
              </a:buClr>
              <a:buFont typeface="Wingdings" pitchFamily="2" charset="2"/>
              <a:buChar char="§"/>
            </a:pPr>
            <a:r>
              <a:rPr lang="en-US" sz="1400" dirty="0">
                <a:solidFill>
                  <a:schemeClr val="accent4">
                    <a:lumMod val="25000"/>
                  </a:schemeClr>
                </a:solidFill>
              </a:rPr>
              <a:t>Phishing Campaign Assessment (PCA)</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Cyber Hygiene Scanning (</a:t>
            </a:r>
            <a:r>
              <a:rPr lang="en-US" sz="1400" dirty="0" err="1">
                <a:solidFill>
                  <a:schemeClr val="accent4">
                    <a:lumMod val="25000"/>
                  </a:schemeClr>
                </a:solidFill>
              </a:rPr>
              <a:t>CyHy</a:t>
            </a:r>
            <a:r>
              <a:rPr lang="en-US" sz="1400" dirty="0">
                <a:solidFill>
                  <a:schemeClr val="accent4">
                    <a:lumMod val="25000"/>
                  </a:schemeClr>
                </a:solidFill>
              </a:rPr>
              <a:t>)</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Web Application Scanning (WAS)</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Remote Penetration Testing (RPT)</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Risk &amp; Vulnerability Assessment (RVA)</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Red Team Assessment (RTA)</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Validated Architecture Design (VADR)</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Critical Product Evaluation (CPE)</a:t>
            </a:r>
          </a:p>
          <a:p>
            <a:pPr marL="233363" indent="-233363">
              <a:buClr>
                <a:schemeClr val="accent4">
                  <a:lumMod val="75000"/>
                </a:schemeClr>
              </a:buClr>
              <a:buFont typeface="Wingdings" pitchFamily="2" charset="2"/>
              <a:buChar char="§"/>
            </a:pPr>
            <a:r>
              <a:rPr lang="en-US" sz="1400" dirty="0">
                <a:solidFill>
                  <a:schemeClr val="accent4">
                    <a:lumMod val="25000"/>
                  </a:schemeClr>
                </a:solidFill>
              </a:rPr>
              <a:t>CISA Qualification Initiative (CQI)</a:t>
            </a:r>
          </a:p>
        </p:txBody>
      </p:sp>
      <p:cxnSp>
        <p:nvCxnSpPr>
          <p:cNvPr id="4" name="Straight Connector 3">
            <a:extLst>
              <a:ext uri="{FF2B5EF4-FFF2-40B4-BE49-F238E27FC236}">
                <a16:creationId xmlns:a16="http://schemas.microsoft.com/office/drawing/2014/main" id="{760FBFEA-51F5-4393-9996-CF4B14877140}"/>
              </a:ext>
            </a:extLst>
          </p:cNvPr>
          <p:cNvCxnSpPr>
            <a:cxnSpLocks/>
          </p:cNvCxnSpPr>
          <p:nvPr/>
        </p:nvCxnSpPr>
        <p:spPr bwMode="auto">
          <a:xfrm>
            <a:off x="4939470" y="1600200"/>
            <a:ext cx="0" cy="304800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3266EEDF-BD13-4756-8FC2-2D6C437F5DAE}"/>
              </a:ext>
            </a:extLst>
          </p:cNvPr>
          <p:cNvSpPr txBox="1"/>
          <p:nvPr/>
        </p:nvSpPr>
        <p:spPr>
          <a:xfrm>
            <a:off x="9185206" y="1483659"/>
            <a:ext cx="2576651" cy="1948226"/>
          </a:xfrm>
          <a:prstGeom prst="rect">
            <a:avLst/>
          </a:prstGeom>
          <a:noFill/>
        </p:spPr>
        <p:txBody>
          <a:bodyPr wrap="square" rtlCol="0">
            <a:spAutoFit/>
          </a:bodyPr>
          <a:lstStyle/>
          <a:p>
            <a:pPr defTabSz="685800">
              <a:lnSpc>
                <a:spcPct val="90000"/>
              </a:lnSpc>
              <a:defRPr/>
            </a:pPr>
            <a:r>
              <a:rPr lang="en-US" sz="1800" b="1" kern="0" dirty="0">
                <a:solidFill>
                  <a:srgbClr val="005288"/>
                </a:solidFill>
                <a:ea typeface="+mj-ea"/>
                <a:cs typeface="Arial" panose="020B0604020202020204" pitchFamily="34" charset="0"/>
              </a:rPr>
              <a:t>Protective Security Advisors</a:t>
            </a:r>
          </a:p>
          <a:p>
            <a:pPr marL="342900" lvl="1" indent="-342900" defTabSz="685800">
              <a:lnSpc>
                <a:spcPct val="90000"/>
              </a:lnSpc>
              <a:buClr>
                <a:schemeClr val="accent4">
                  <a:lumMod val="75000"/>
                </a:schemeClr>
              </a:buClr>
              <a:buFont typeface="Wingdings" pitchFamily="2" charset="2"/>
              <a:buChar char="§"/>
              <a:defRPr/>
            </a:pPr>
            <a:r>
              <a:rPr lang="en-US" sz="1400" dirty="0">
                <a:solidFill>
                  <a:schemeClr val="accent4">
                    <a:lumMod val="25000"/>
                  </a:schemeClr>
                </a:solidFill>
              </a:rPr>
              <a:t>Physical Security Assessments</a:t>
            </a:r>
          </a:p>
          <a:p>
            <a:pPr marL="342900" lvl="1" indent="-342900" defTabSz="685800">
              <a:lnSpc>
                <a:spcPct val="90000"/>
              </a:lnSpc>
              <a:buClr>
                <a:schemeClr val="accent4">
                  <a:lumMod val="75000"/>
                </a:schemeClr>
              </a:buClr>
              <a:buFont typeface="Wingdings" pitchFamily="2" charset="2"/>
              <a:buChar char="§"/>
              <a:defRPr/>
            </a:pPr>
            <a:r>
              <a:rPr lang="en-US" sz="1400" dirty="0">
                <a:solidFill>
                  <a:schemeClr val="accent4">
                    <a:lumMod val="25000"/>
                  </a:schemeClr>
                </a:solidFill>
              </a:rPr>
              <a:t>Incident liaisons between government and private sector for CI protection</a:t>
            </a:r>
          </a:p>
          <a:p>
            <a:pPr marL="342900" lvl="1" indent="-342900" defTabSz="685800">
              <a:lnSpc>
                <a:spcPct val="90000"/>
              </a:lnSpc>
              <a:buClr>
                <a:schemeClr val="accent4">
                  <a:lumMod val="75000"/>
                </a:schemeClr>
              </a:buClr>
              <a:buFont typeface="Wingdings" pitchFamily="2" charset="2"/>
              <a:buChar char="§"/>
              <a:defRPr/>
            </a:pPr>
            <a:r>
              <a:rPr lang="en-US" sz="1400" dirty="0">
                <a:solidFill>
                  <a:schemeClr val="accent4">
                    <a:lumMod val="25000"/>
                  </a:schemeClr>
                </a:solidFill>
              </a:rPr>
              <a:t>Support for National Special Security Events </a:t>
            </a:r>
          </a:p>
        </p:txBody>
      </p:sp>
      <p:cxnSp>
        <p:nvCxnSpPr>
          <p:cNvPr id="15" name="Straight Connector 14">
            <a:extLst>
              <a:ext uri="{FF2B5EF4-FFF2-40B4-BE49-F238E27FC236}">
                <a16:creationId xmlns:a16="http://schemas.microsoft.com/office/drawing/2014/main" id="{4694322B-B8A5-43A9-84A0-2849A42A0AA7}"/>
              </a:ext>
            </a:extLst>
          </p:cNvPr>
          <p:cNvCxnSpPr>
            <a:cxnSpLocks/>
          </p:cNvCxnSpPr>
          <p:nvPr/>
        </p:nvCxnSpPr>
        <p:spPr bwMode="auto">
          <a:xfrm>
            <a:off x="8978070" y="1600200"/>
            <a:ext cx="0" cy="304800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C2F2B42B-232C-4CFD-B4F4-69C049DB0C35}"/>
              </a:ext>
            </a:extLst>
          </p:cNvPr>
          <p:cNvCxnSpPr/>
          <p:nvPr/>
        </p:nvCxnSpPr>
        <p:spPr bwMode="auto">
          <a:xfrm>
            <a:off x="533400" y="4876800"/>
            <a:ext cx="11049000"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3DE27AD9-E732-4FD5-9D8F-11156FFFF007}"/>
              </a:ext>
            </a:extLst>
          </p:cNvPr>
          <p:cNvCxnSpPr/>
          <p:nvPr/>
        </p:nvCxnSpPr>
        <p:spPr bwMode="auto">
          <a:xfrm>
            <a:off x="5196857" y="2819400"/>
            <a:ext cx="3628812"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457200" tIns="274320" rIns="457200" bIns="91440"/>
          <a:lstStyle/>
          <a:p>
            <a:r>
              <a:rPr lang="en-US" sz="3600" dirty="0"/>
              <a:t> </a:t>
            </a:r>
            <a:r>
              <a:rPr lang="en-US" sz="3600" dirty="0" err="1"/>
              <a:t>CyHy</a:t>
            </a:r>
            <a:r>
              <a:rPr lang="en-US" sz="3600" dirty="0"/>
              <a:t>: Cyber Hygiene Scanning</a:t>
            </a:r>
          </a:p>
        </p:txBody>
      </p:sp>
      <p:sp>
        <p:nvSpPr>
          <p:cNvPr id="8" name="Slide Number Placeholder 3">
            <a:extLst>
              <a:ext uri="{FF2B5EF4-FFF2-40B4-BE49-F238E27FC236}">
                <a16:creationId xmlns:a16="http://schemas.microsoft.com/office/drawing/2014/main" id="{3B2D894E-93C6-4B47-B086-B3313966375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15</a:t>
            </a:fld>
            <a:endParaRPr lang="en-US" altLang="en-US" sz="1200" dirty="0">
              <a:solidFill>
                <a:srgbClr val="5A5B5D"/>
              </a:solidFill>
            </a:endParaRPr>
          </a:p>
        </p:txBody>
      </p:sp>
      <p:sp>
        <p:nvSpPr>
          <p:cNvPr id="3" name="Subtitle 2"/>
          <p:cNvSpPr>
            <a:spLocks noGrp="1"/>
          </p:cNvSpPr>
          <p:nvPr>
            <p:ph type="subTitle" idx="4294967295"/>
          </p:nvPr>
        </p:nvSpPr>
        <p:spPr>
          <a:xfrm>
            <a:off x="1524000" y="1223962"/>
            <a:ext cx="9144000" cy="457200"/>
          </a:xfrm>
          <a:prstGeom prst="rect">
            <a:avLst/>
          </a:prstGeom>
        </p:spPr>
        <p:txBody>
          <a:bodyPr vert="horz" wrap="square" lIns="457200" tIns="45720" rIns="457200" bIns="45720" numCol="1" anchor="ctr" anchorCtr="0" compatLnSpc="1">
            <a:prstTxWarp prst="textNoShape">
              <a:avLst/>
            </a:prstTxWarp>
          </a:bodyPr>
          <a:lstStyle/>
          <a:p>
            <a:pPr marL="0" indent="0" algn="ctr">
              <a:buNone/>
            </a:pPr>
            <a:r>
              <a:rPr lang="en-US" sz="2000" b="1" dirty="0">
                <a:solidFill>
                  <a:srgbClr val="005288"/>
                </a:solidFill>
              </a:rPr>
              <a:t>System &amp; Application Vulnerability Scanning</a:t>
            </a:r>
          </a:p>
        </p:txBody>
      </p:sp>
      <p:sp>
        <p:nvSpPr>
          <p:cNvPr id="7" name="Content Placeholder 6"/>
          <p:cNvSpPr>
            <a:spLocks noGrp="1"/>
          </p:cNvSpPr>
          <p:nvPr>
            <p:ph idx="4294967295"/>
          </p:nvPr>
        </p:nvSpPr>
        <p:spPr>
          <a:xfrm>
            <a:off x="5103223" y="2057400"/>
            <a:ext cx="5486400" cy="3733800"/>
          </a:xfrm>
          <a:prstGeom prst="rect">
            <a:avLst/>
          </a:prstGeom>
        </p:spPr>
        <p:txBody>
          <a:bodyPr/>
          <a:lstStyle/>
          <a:p>
            <a:r>
              <a:rPr lang="en-US" sz="1600" dirty="0">
                <a:solidFill>
                  <a:schemeClr val="accent4">
                    <a:lumMod val="25000"/>
                  </a:schemeClr>
                </a:solidFill>
              </a:rPr>
              <a:t>Automated scanning of Internet accessible systems (Top 1000 Ports / NMAP &amp; NESSUS)</a:t>
            </a:r>
          </a:p>
          <a:p>
            <a:r>
              <a:rPr lang="en-US" sz="1600" dirty="0">
                <a:solidFill>
                  <a:schemeClr val="accent4">
                    <a:lumMod val="25000"/>
                  </a:schemeClr>
                </a:solidFill>
              </a:rPr>
              <a:t>Weekly report card that include current scan results, historic trends, and result comparisons to the national average</a:t>
            </a:r>
          </a:p>
          <a:p>
            <a:r>
              <a:rPr lang="en-US" sz="1600" dirty="0">
                <a:solidFill>
                  <a:schemeClr val="accent4">
                    <a:lumMod val="25000"/>
                  </a:schemeClr>
                </a:solidFill>
              </a:rPr>
              <a:t>Helps individual customers understand their exposure</a:t>
            </a:r>
          </a:p>
          <a:p>
            <a:r>
              <a:rPr lang="en-US" sz="1600" dirty="0">
                <a:solidFill>
                  <a:schemeClr val="accent4">
                    <a:lumMod val="25000"/>
                  </a:schemeClr>
                </a:solidFill>
              </a:rPr>
              <a:t>Informs national risk management efforts</a:t>
            </a:r>
          </a:p>
          <a:p>
            <a:r>
              <a:rPr lang="en-US" sz="1600" dirty="0">
                <a:solidFill>
                  <a:schemeClr val="accent4">
                    <a:lumMod val="25000"/>
                  </a:schemeClr>
                </a:solidFill>
              </a:rPr>
              <a:t>Federal agencies must mitigate critical vulnerabilities within 30 days of detection</a:t>
            </a:r>
          </a:p>
          <a:p>
            <a:r>
              <a:rPr lang="en-US" sz="1600" dirty="0">
                <a:solidFill>
                  <a:schemeClr val="accent4">
                    <a:lumMod val="25000"/>
                  </a:schemeClr>
                </a:solidFill>
              </a:rPr>
              <a:t>Scans can start within 72 hours!</a:t>
            </a:r>
          </a:p>
          <a:p>
            <a:r>
              <a:rPr lang="en-US" sz="1600" dirty="0">
                <a:solidFill>
                  <a:schemeClr val="accent4">
                    <a:lumMod val="25000"/>
                  </a:schemeClr>
                </a:solidFill>
              </a:rPr>
              <a:t>Unlimited capacity of subscribers</a:t>
            </a:r>
          </a:p>
          <a:p>
            <a:pPr marL="0" indent="0">
              <a:buNone/>
            </a:pPr>
            <a:endParaRPr lang="en-US" sz="1800" dirty="0">
              <a:solidFill>
                <a:schemeClr val="accent4">
                  <a:lumMod val="25000"/>
                </a:schemeClr>
              </a:solidFill>
            </a:endParaRPr>
          </a:p>
        </p:txBody>
      </p:sp>
      <p:graphicFrame>
        <p:nvGraphicFramePr>
          <p:cNvPr id="6" name="Diagram 5"/>
          <p:cNvGraphicFramePr/>
          <p:nvPr>
            <p:extLst>
              <p:ext uri="{D42A27DB-BD31-4B8C-83A1-F6EECF244321}">
                <p14:modId xmlns:p14="http://schemas.microsoft.com/office/powerpoint/2010/main" val="2620973570"/>
              </p:ext>
            </p:extLst>
          </p:nvPr>
        </p:nvGraphicFramePr>
        <p:xfrm>
          <a:off x="3048000" y="1866900"/>
          <a:ext cx="2057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539F022-774E-8A45-BE73-2670F5B4DAD3}"/>
              </a:ext>
            </a:extLst>
          </p:cNvPr>
          <p:cNvSpPr txBox="1">
            <a:spLocks noChangeArrowheads="1"/>
          </p:cNvSpPr>
          <p:nvPr/>
        </p:nvSpPr>
        <p:spPr bwMode="auto">
          <a:xfrm>
            <a:off x="10896600" y="18081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Tree>
    <p:extLst>
      <p:ext uri="{BB962C8B-B14F-4D97-AF65-F5344CB8AC3E}">
        <p14:creationId xmlns:p14="http://schemas.microsoft.com/office/powerpoint/2010/main" val="250749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7E17C1-8D13-4835-AADC-6C58B927C78C}"/>
              </a:ext>
            </a:extLst>
          </p:cNvPr>
          <p:cNvSpPr>
            <a:spLocks noGrp="1"/>
          </p:cNvSpPr>
          <p:nvPr>
            <p:ph type="ctrTitle"/>
          </p:nvPr>
        </p:nvSpPr>
        <p:spPr/>
        <p:txBody>
          <a:bodyPr lIns="457200" tIns="274320" rIns="457200" bIns="91440" anchor="t"/>
          <a:lstStyle/>
          <a:p>
            <a:r>
              <a:rPr lang="en-US" sz="3600" dirty="0" err="1"/>
              <a:t>CyHy</a:t>
            </a:r>
            <a:r>
              <a:rPr lang="en-US" sz="3600" dirty="0"/>
              <a:t>: Cyber Hygiene Scanning Report Card</a:t>
            </a:r>
          </a:p>
        </p:txBody>
      </p:sp>
      <p:sp>
        <p:nvSpPr>
          <p:cNvPr id="4" name="Slide Number Placeholder 3">
            <a:extLst>
              <a:ext uri="{FF2B5EF4-FFF2-40B4-BE49-F238E27FC236}">
                <a16:creationId xmlns:a16="http://schemas.microsoft.com/office/drawing/2014/main" id="{6D73D38A-762B-42AB-BCE4-D18BDA599462}"/>
              </a:ext>
            </a:extLst>
          </p:cNvPr>
          <p:cNvSpPr>
            <a:spLocks noGrp="1"/>
          </p:cNvSpPr>
          <p:nvPr>
            <p:ph type="sldNum" sz="quarter" idx="10"/>
          </p:nvPr>
        </p:nvSpPr>
        <p:spPr/>
        <p:txBody>
          <a:bodyPr/>
          <a:lstStyle/>
          <a:p>
            <a:pPr>
              <a:defRPr/>
            </a:pPr>
            <a:fld id="{821EF060-DA00-45A2-8F19-017D997287FA}" type="slidenum">
              <a:rPr lang="en-US" altLang="en-US" smtClean="0"/>
              <a:pPr>
                <a:defRPr/>
              </a:pPr>
              <a:t>16</a:t>
            </a:fld>
            <a:endParaRPr lang="en-US" altLang="en-US" dirty="0"/>
          </a:p>
        </p:txBody>
      </p:sp>
      <p:pic>
        <p:nvPicPr>
          <p:cNvPr id="5" name="Picture 4">
            <a:extLst>
              <a:ext uri="{FF2B5EF4-FFF2-40B4-BE49-F238E27FC236}">
                <a16:creationId xmlns:a16="http://schemas.microsoft.com/office/drawing/2014/main" id="{FD329327-075B-463E-992C-DFCD22ED7695}"/>
              </a:ext>
            </a:extLst>
          </p:cNvPr>
          <p:cNvPicPr>
            <a:picLocks noChangeAspect="1"/>
          </p:cNvPicPr>
          <p:nvPr/>
        </p:nvPicPr>
        <p:blipFill rotWithShape="1">
          <a:blip r:embed="rId3"/>
          <a:srcRect l="6350" t="17461" r="4762" b="17744"/>
          <a:stretch/>
        </p:blipFill>
        <p:spPr>
          <a:xfrm>
            <a:off x="4114802" y="1447798"/>
            <a:ext cx="3962704" cy="5135319"/>
          </a:xfrm>
          <a:prstGeom prst="rect">
            <a:avLst/>
          </a:prstGeom>
          <a:ln>
            <a:solidFill>
              <a:schemeClr val="accent4">
                <a:lumMod val="90000"/>
              </a:schemeClr>
            </a:solidFill>
          </a:ln>
        </p:spPr>
      </p:pic>
      <p:sp>
        <p:nvSpPr>
          <p:cNvPr id="7" name="TextBox 6">
            <a:extLst>
              <a:ext uri="{FF2B5EF4-FFF2-40B4-BE49-F238E27FC236}">
                <a16:creationId xmlns:a16="http://schemas.microsoft.com/office/drawing/2014/main" id="{BA4ECDBD-6A3B-7D4D-9FE9-8993FACD1944}"/>
              </a:ext>
            </a:extLst>
          </p:cNvPr>
          <p:cNvSpPr txBox="1">
            <a:spLocks noChangeArrowheads="1"/>
          </p:cNvSpPr>
          <p:nvPr/>
        </p:nvSpPr>
        <p:spPr bwMode="auto">
          <a:xfrm>
            <a:off x="10896600" y="18081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Tree>
    <p:extLst>
      <p:ext uri="{BB962C8B-B14F-4D97-AF65-F5344CB8AC3E}">
        <p14:creationId xmlns:p14="http://schemas.microsoft.com/office/powerpoint/2010/main" val="23813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9EAEC7-D40D-4D3B-89BB-1DCC126783F3}"/>
              </a:ext>
            </a:extLst>
          </p:cNvPr>
          <p:cNvPicPr>
            <a:picLocks/>
          </p:cNvPicPr>
          <p:nvPr/>
        </p:nvPicPr>
        <p:blipFill>
          <a:blip r:embed="rId2"/>
          <a:stretch>
            <a:fillRect/>
          </a:stretch>
        </p:blipFill>
        <p:spPr>
          <a:xfrm>
            <a:off x="7635599" y="1447799"/>
            <a:ext cx="3946801" cy="4351200"/>
          </a:xfrm>
          <a:prstGeom prst="rect">
            <a:avLst/>
          </a:prstGeom>
          <a:ln>
            <a:solidFill>
              <a:schemeClr val="accent4">
                <a:lumMod val="90000"/>
              </a:schemeClr>
            </a:solidFill>
          </a:ln>
        </p:spPr>
      </p:pic>
      <p:sp>
        <p:nvSpPr>
          <p:cNvPr id="14337" name="Content Placeholder 4">
            <a:extLst>
              <a:ext uri="{FF2B5EF4-FFF2-40B4-BE49-F238E27FC236}">
                <a16:creationId xmlns:a16="http://schemas.microsoft.com/office/drawing/2014/main" id="{3F6E486F-014F-7446-A341-2D6F032A6667}"/>
              </a:ext>
            </a:extLst>
          </p:cNvPr>
          <p:cNvSpPr>
            <a:spLocks noGrp="1" noChangeArrowheads="1"/>
          </p:cNvSpPr>
          <p:nvPr>
            <p:ph idx="1"/>
          </p:nvPr>
        </p:nvSpPr>
        <p:spPr bwMode="auto">
          <a:xfrm>
            <a:off x="525096" y="1562100"/>
            <a:ext cx="6866304"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r>
              <a:rPr lang="en-US" sz="1600" b="1" dirty="0">
                <a:solidFill>
                  <a:srgbClr val="005288"/>
                </a:solidFill>
              </a:rPr>
              <a:t>CISA Assessments’ Remote Penetration Test (RPT) </a:t>
            </a:r>
            <a:r>
              <a:rPr lang="en-US" sz="1500" dirty="0">
                <a:solidFill>
                  <a:schemeClr val="accent4">
                    <a:lumMod val="25000"/>
                  </a:schemeClr>
                </a:solidFill>
              </a:rPr>
              <a:t>Utilizes a dedicated remote team to assess and identify vulnerabilities and work with customers to eliminate exploitable pathways. RPTs are similar to risk and vulnerability assessments but focus only on externally accessible systems with a tradeoff made for more service capacity at the expense of assessment scope. </a:t>
            </a:r>
            <a:endParaRPr lang="en-US" altLang="en-US" sz="1500" dirty="0">
              <a:solidFill>
                <a:schemeClr val="accent4">
                  <a:lumMod val="25000"/>
                </a:schemeClr>
              </a:solidFill>
            </a:endParaRPr>
          </a:p>
          <a:p>
            <a:r>
              <a:rPr lang="en-US" altLang="en-US" sz="1400" b="1" dirty="0">
                <a:solidFill>
                  <a:srgbClr val="005288"/>
                </a:solidFill>
              </a:rPr>
              <a:t>External Penetration Testing </a:t>
            </a:r>
            <a:r>
              <a:rPr lang="en-US" altLang="en-US" sz="1400" dirty="0">
                <a:solidFill>
                  <a:srgbClr val="005288"/>
                </a:solidFill>
              </a:rPr>
              <a:t>-</a:t>
            </a:r>
            <a:r>
              <a:rPr lang="en-US" altLang="en-US" sz="1400" b="1" dirty="0">
                <a:solidFill>
                  <a:srgbClr val="005288"/>
                </a:solidFill>
              </a:rPr>
              <a:t> </a:t>
            </a:r>
            <a:r>
              <a:rPr lang="en-US" altLang="en-US" sz="1400" dirty="0">
                <a:solidFill>
                  <a:schemeClr val="accent4">
                    <a:lumMod val="25000"/>
                  </a:schemeClr>
                </a:solidFill>
              </a:rPr>
              <a:t>Utilizes a dedicated remote team to assess and identify vulnerabilities and work with customers to eliminate exploitable pathways. Simulates the tactics and techniques of malicious adversaries.   </a:t>
            </a:r>
          </a:p>
          <a:p>
            <a:r>
              <a:rPr lang="en-US" altLang="en-US" sz="1400" b="1" dirty="0">
                <a:solidFill>
                  <a:srgbClr val="005288"/>
                </a:solidFill>
              </a:rPr>
              <a:t>External Web Application Testing – </a:t>
            </a:r>
            <a:r>
              <a:rPr lang="en-US" altLang="en-US" sz="1400" dirty="0">
                <a:solidFill>
                  <a:schemeClr val="accent4">
                    <a:lumMod val="25000"/>
                  </a:schemeClr>
                </a:solidFill>
              </a:rPr>
              <a:t>Evaluating web applications for potential exploitable vulnerabilities; the test can include automated scanning, manual testing, or a combination of both methods. </a:t>
            </a:r>
            <a:endParaRPr lang="en-US" altLang="en-US" sz="1400" b="1" dirty="0">
              <a:solidFill>
                <a:schemeClr val="accent4">
                  <a:lumMod val="25000"/>
                </a:schemeClr>
              </a:solidFill>
            </a:endParaRPr>
          </a:p>
          <a:p>
            <a:r>
              <a:rPr lang="en-US" altLang="en-US" sz="1400" b="1" dirty="0">
                <a:solidFill>
                  <a:srgbClr val="005288"/>
                </a:solidFill>
              </a:rPr>
              <a:t>Phishing Campaign Assessment</a:t>
            </a:r>
            <a:r>
              <a:rPr lang="en-US" altLang="en-US" sz="1400" dirty="0">
                <a:solidFill>
                  <a:srgbClr val="005288"/>
                </a:solidFill>
              </a:rPr>
              <a:t> - </a:t>
            </a:r>
            <a:r>
              <a:rPr lang="en-US" altLang="en-US" sz="1400" dirty="0">
                <a:solidFill>
                  <a:schemeClr val="accent4">
                    <a:lumMod val="25000"/>
                  </a:schemeClr>
                </a:solidFill>
              </a:rPr>
              <a:t>Measures the susceptibility of an organization’s staff to social engineering attacks (specifically email phishing attacks) and provides a comprehensive assessment report is after its conclusion. </a:t>
            </a:r>
          </a:p>
        </p:txBody>
      </p:sp>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640080" tIns="274320" rIns="68580" bIns="91440" numCol="1" anchor="t" anchorCtr="0" compatLnSpc="1">
            <a:prstTxWarp prst="textNoShape">
              <a:avLst/>
            </a:prstTxWarp>
          </a:bodyPr>
          <a:lstStyle/>
          <a:p>
            <a:r>
              <a:rPr lang="en-US" altLang="en-US" sz="3600" dirty="0"/>
              <a:t>CISA RPT – Remote Penetration Testing</a:t>
            </a:r>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xfrm>
            <a:off x="14097000" y="6190928"/>
            <a:ext cx="533400" cy="2308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pPr defTabSz="685800"/>
            <a:fld id="{261B20F3-4946-6446-BF0F-53EBEE663290}" type="slidenum">
              <a:rPr lang="en-US" altLang="en-US" sz="900">
                <a:solidFill>
                  <a:srgbClr val="5A5B5D"/>
                </a:solidFill>
              </a:rPr>
              <a:pPr defTabSz="685800"/>
              <a:t>17</a:t>
            </a:fld>
            <a:endParaRPr lang="en-US" altLang="en-US" sz="900">
              <a:solidFill>
                <a:srgbClr val="5A5B5D"/>
              </a:solidFill>
            </a:endParaRPr>
          </a:p>
        </p:txBody>
      </p:sp>
      <p:sp>
        <p:nvSpPr>
          <p:cNvPr id="6" name="TextBox 5">
            <a:extLst>
              <a:ext uri="{FF2B5EF4-FFF2-40B4-BE49-F238E27FC236}">
                <a16:creationId xmlns:a16="http://schemas.microsoft.com/office/drawing/2014/main" id="{46C0D61B-8F6A-2940-9D11-53BF526DDC8A}"/>
              </a:ext>
            </a:extLst>
          </p:cNvPr>
          <p:cNvSpPr txBox="1">
            <a:spLocks noChangeArrowheads="1"/>
          </p:cNvSpPr>
          <p:nvPr/>
        </p:nvSpPr>
        <p:spPr bwMode="auto">
          <a:xfrm>
            <a:off x="10896600" y="18081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
        <p:nvSpPr>
          <p:cNvPr id="7" name="Slide Number Placeholder 3">
            <a:extLst>
              <a:ext uri="{FF2B5EF4-FFF2-40B4-BE49-F238E27FC236}">
                <a16:creationId xmlns:a16="http://schemas.microsoft.com/office/drawing/2014/main" id="{F75DAEA9-1C74-244C-8568-879D6EE00196}"/>
              </a:ext>
            </a:extLst>
          </p:cNvPr>
          <p:cNvSpPr txBox="1">
            <a:spLocks/>
          </p:cNvSpPr>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1200" b="1" kern="1200">
                <a:solidFill>
                  <a:srgbClr val="5A5B5D"/>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defRPr/>
            </a:pPr>
            <a:fld id="{821EF060-DA00-45A2-8F19-017D997287FA}" type="slidenum">
              <a:rPr lang="en-US" altLang="en-US" smtClean="0"/>
              <a:pPr>
                <a:defRPr/>
              </a:pPr>
              <a:t>17</a:t>
            </a:fld>
            <a:endParaRPr lang="en-US" altLang="en-US" dirty="0"/>
          </a:p>
        </p:txBody>
      </p:sp>
    </p:spTree>
    <p:extLst>
      <p:ext uri="{BB962C8B-B14F-4D97-AF65-F5344CB8AC3E}">
        <p14:creationId xmlns:p14="http://schemas.microsoft.com/office/powerpoint/2010/main" val="20937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0">
            <a:extLst>
              <a:ext uri="{FF2B5EF4-FFF2-40B4-BE49-F238E27FC236}">
                <a16:creationId xmlns:a16="http://schemas.microsoft.com/office/drawing/2014/main" id="{9E8535F4-0A29-44E8-831A-539CE059DDD3}"/>
              </a:ext>
            </a:extLst>
          </p:cNvPr>
          <p:cNvSpPr txBox="1">
            <a:spLocks/>
          </p:cNvSpPr>
          <p:nvPr/>
        </p:nvSpPr>
        <p:spPr bwMode="auto">
          <a:xfrm>
            <a:off x="6498024" y="711469"/>
            <a:ext cx="4038600" cy="512763"/>
          </a:xfrm>
          <a:prstGeom prst="rect">
            <a:avLst/>
          </a:prstGeom>
          <a:noFill/>
          <a:ln w="9525">
            <a:noFill/>
            <a:miter lim="800000"/>
            <a:headEnd/>
            <a:tailEnd/>
          </a:ln>
          <a:effectLst/>
        </p:spPr>
        <p:txBody>
          <a:bodyPr wrap="square" lIns="0" tIns="12065" rIns="0" bIns="0" anchor="ctr">
            <a:spAutoFit/>
          </a:bodyPr>
          <a:lstStyle>
            <a:lvl1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a:solidFill>
                  <a:srgbClr val="000066"/>
                </a:solidFill>
                <a:effectLst>
                  <a:outerShdw blurRad="38100" dist="38100" dir="2700000" algn="tl">
                    <a:srgbClr val="C0C0C0"/>
                  </a:outerShdw>
                </a:effectLst>
                <a:latin typeface="Arial" charset="0"/>
              </a:defRPr>
            </a:lvl9pPr>
          </a:lstStyle>
          <a:p>
            <a:pPr marL="12700">
              <a:spcBef>
                <a:spcPts val="95"/>
              </a:spcBef>
              <a:defRPr/>
            </a:pPr>
            <a:r>
              <a:rPr lang="en-US" b="0" kern="0" spc="-5" dirty="0">
                <a:solidFill>
                  <a:srgbClr val="022648"/>
                </a:solidFill>
                <a:effectLst/>
                <a:latin typeface="Franklin Gothic Demi" panose="020B0703020102020204" pitchFamily="34" charset="0"/>
              </a:rPr>
              <a:t>CISA REGION 1 </a:t>
            </a:r>
          </a:p>
        </p:txBody>
      </p:sp>
      <p:sp>
        <p:nvSpPr>
          <p:cNvPr id="4" name="TextBox 3">
            <a:extLst>
              <a:ext uri="{FF2B5EF4-FFF2-40B4-BE49-F238E27FC236}">
                <a16:creationId xmlns:a16="http://schemas.microsoft.com/office/drawing/2014/main" id="{B5EB89A8-6CFA-A147-88DA-BDF8BD7038B5}"/>
              </a:ext>
            </a:extLst>
          </p:cNvPr>
          <p:cNvSpPr txBox="1"/>
          <p:nvPr/>
        </p:nvSpPr>
        <p:spPr>
          <a:xfrm>
            <a:off x="6400800" y="1356364"/>
            <a:ext cx="5384362" cy="2580194"/>
          </a:xfrm>
          <a:prstGeom prst="rect">
            <a:avLst/>
          </a:prstGeom>
          <a:noFill/>
        </p:spPr>
        <p:txBody>
          <a:bodyPr wrap="square" rtlCol="0">
            <a:spAutoFit/>
          </a:bodyPr>
          <a:lstStyle/>
          <a:p>
            <a:pPr marL="0" indent="0">
              <a:buNone/>
              <a:defRPr/>
            </a:pPr>
            <a:r>
              <a:rPr lang="en-US" b="1" kern="0" spc="-28" dirty="0">
                <a:solidFill>
                  <a:srgbClr val="022648"/>
                </a:solidFill>
                <a:latin typeface="Arial"/>
                <a:cs typeface="Franklin Gothic Book"/>
              </a:rPr>
              <a:t>MIKE TETREAULT</a:t>
            </a:r>
            <a:endParaRPr lang="en-US" kern="0" dirty="0">
              <a:solidFill>
                <a:srgbClr val="022648"/>
              </a:solidFill>
              <a:latin typeface="Arial"/>
              <a:cs typeface="Franklin Gothic Book"/>
            </a:endParaRPr>
          </a:p>
          <a:p>
            <a:pPr marL="0" indent="0">
              <a:spcBef>
                <a:spcPts val="199"/>
              </a:spcBef>
              <a:buNone/>
              <a:defRPr/>
            </a:pPr>
            <a:r>
              <a:rPr lang="en-US" sz="1800" i="1" kern="0" dirty="0">
                <a:solidFill>
                  <a:schemeClr val="accent4">
                    <a:lumMod val="50000"/>
                  </a:schemeClr>
                </a:solidFill>
                <a:latin typeface="Arial"/>
                <a:cs typeface="Franklin Gothic Book"/>
              </a:rPr>
              <a:t>Cybersecurity Advisor, Rhode Island</a:t>
            </a:r>
            <a:endParaRPr lang="en-US" sz="1800" kern="0" dirty="0">
              <a:solidFill>
                <a:schemeClr val="accent4">
                  <a:lumMod val="50000"/>
                </a:schemeClr>
              </a:solidFill>
              <a:latin typeface="Arial"/>
              <a:cs typeface="Franklin Gothic Book"/>
            </a:endParaRPr>
          </a:p>
          <a:p>
            <a:pPr marL="0" indent="0">
              <a:spcBef>
                <a:spcPts val="0"/>
              </a:spcBef>
              <a:buNone/>
              <a:defRPr/>
            </a:pPr>
            <a:r>
              <a:rPr lang="en-US" sz="1800" dirty="0">
                <a:solidFill>
                  <a:schemeClr val="accent4">
                    <a:lumMod val="50000"/>
                  </a:schemeClr>
                </a:solidFill>
                <a:latin typeface="Arial"/>
              </a:rPr>
              <a:t>Cybersecurity and Infrastructure &amp; Security Agency</a:t>
            </a:r>
            <a:endParaRPr lang="en-US" sz="1800" b="1" dirty="0">
              <a:solidFill>
                <a:srgbClr val="0078AE"/>
              </a:solidFill>
              <a:latin typeface="Arial"/>
            </a:endParaRPr>
          </a:p>
          <a:p>
            <a:pPr marL="0" indent="0">
              <a:spcBef>
                <a:spcPts val="0"/>
              </a:spcBef>
              <a:buNone/>
              <a:defRPr/>
            </a:pPr>
            <a:r>
              <a:rPr lang="en-US" sz="2000" b="1" kern="0" spc="-28" dirty="0">
                <a:solidFill>
                  <a:srgbClr val="022648"/>
                </a:solidFill>
                <a:latin typeface="Arial"/>
                <a:cs typeface="Franklin Gothic Demi"/>
              </a:rPr>
              <a:t>EMAIL: </a:t>
            </a:r>
            <a:r>
              <a:rPr lang="en-US" sz="2000" kern="0" spc="-28" dirty="0">
                <a:solidFill>
                  <a:srgbClr val="000000"/>
                </a:solidFill>
                <a:latin typeface="Arial"/>
                <a:cs typeface="Franklin Gothic Demi"/>
              </a:rPr>
              <a:t>Roland.Tetreault@cisa.dhs.gov 	CISARegion1@hq.dhs.gov</a:t>
            </a:r>
          </a:p>
          <a:p>
            <a:pPr>
              <a:spcBef>
                <a:spcPts val="0"/>
              </a:spcBef>
              <a:defRPr/>
            </a:pPr>
            <a:r>
              <a:rPr lang="en-US" sz="2000" b="1" kern="0" spc="-28" dirty="0">
                <a:solidFill>
                  <a:srgbClr val="022648"/>
                </a:solidFill>
                <a:latin typeface="Arial"/>
              </a:rPr>
              <a:t>WEB: WWW.CISA.GOV</a:t>
            </a:r>
          </a:p>
          <a:p>
            <a:pPr>
              <a:spcBef>
                <a:spcPts val="0"/>
              </a:spcBef>
              <a:defRPr/>
            </a:pPr>
            <a:r>
              <a:rPr lang="en-US" sz="2000" b="1" kern="0" spc="-28" dirty="0">
                <a:solidFill>
                  <a:srgbClr val="022648"/>
                </a:solidFill>
                <a:latin typeface="Arial"/>
              </a:rPr>
              <a:t>           WWW.CISA.GOV/REGION-1</a:t>
            </a:r>
          </a:p>
          <a:p>
            <a:pPr>
              <a:spcBef>
                <a:spcPts val="0"/>
              </a:spcBef>
              <a:defRPr/>
            </a:pPr>
            <a:endParaRPr lang="en-US" sz="2000" b="1" kern="0" spc="-28" dirty="0">
              <a:solidFill>
                <a:srgbClr val="022648"/>
              </a:solidFill>
              <a:latin typeface="Arial"/>
            </a:endParaRPr>
          </a:p>
        </p:txBody>
      </p:sp>
      <p:sp>
        <p:nvSpPr>
          <p:cNvPr id="5" name="Slide Number Placeholder 3">
            <a:extLst>
              <a:ext uri="{FF2B5EF4-FFF2-40B4-BE49-F238E27FC236}">
                <a16:creationId xmlns:a16="http://schemas.microsoft.com/office/drawing/2014/main" id="{BA42573F-AF96-804F-897C-5BCA43C717EC}"/>
              </a:ext>
            </a:extLst>
          </p:cNvPr>
          <p:cNvSpPr txBox="1">
            <a:spLocks/>
          </p:cNvSpPr>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1200" b="1" kern="1200">
                <a:solidFill>
                  <a:srgbClr val="5A5B5D"/>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defRPr/>
            </a:pPr>
            <a:fld id="{821EF060-DA00-45A2-8F19-017D997287FA}" type="slidenum">
              <a:rPr lang="en-US" altLang="en-US" smtClean="0"/>
              <a:pPr>
                <a:defRPr/>
              </a:pPr>
              <a:t>18</a:t>
            </a:fld>
            <a:endParaRPr lang="en-US" altLang="en-US" dirty="0"/>
          </a:p>
        </p:txBody>
      </p:sp>
      <p:sp>
        <p:nvSpPr>
          <p:cNvPr id="6" name="TextBox 5">
            <a:extLst>
              <a:ext uri="{FF2B5EF4-FFF2-40B4-BE49-F238E27FC236}">
                <a16:creationId xmlns:a16="http://schemas.microsoft.com/office/drawing/2014/main" id="{C0B64353-1947-4E57-B8DA-F238EA0B0D84}"/>
              </a:ext>
            </a:extLst>
          </p:cNvPr>
          <p:cNvSpPr txBox="1"/>
          <p:nvPr/>
        </p:nvSpPr>
        <p:spPr>
          <a:xfrm>
            <a:off x="6324600" y="4807803"/>
            <a:ext cx="5591500" cy="830997"/>
          </a:xfrm>
          <a:prstGeom prst="rect">
            <a:avLst/>
          </a:prstGeom>
          <a:noFill/>
          <a:ln>
            <a:solidFill>
              <a:srgbClr val="022648"/>
            </a:solidFill>
          </a:ln>
        </p:spPr>
        <p:txBody>
          <a:bodyPr wrap="square" rtlCol="0">
            <a:spAutoFit/>
          </a:bodyPr>
          <a:lstStyle/>
          <a:p>
            <a:r>
              <a:rPr lang="en-US" b="1" dirty="0">
                <a:solidFill>
                  <a:srgbClr val="000000"/>
                </a:solidFill>
              </a:rPr>
              <a:t>FBI’s 24/7 Cyber Watch (</a:t>
            </a:r>
            <a:r>
              <a:rPr lang="en-US" b="1" dirty="0" err="1">
                <a:solidFill>
                  <a:srgbClr val="000000"/>
                </a:solidFill>
              </a:rPr>
              <a:t>CyWatch</a:t>
            </a:r>
            <a:r>
              <a:rPr lang="en-US" b="1" dirty="0">
                <a:solidFill>
                  <a:srgbClr val="000000"/>
                </a:solidFill>
              </a:rPr>
              <a:t>) </a:t>
            </a:r>
          </a:p>
          <a:p>
            <a:r>
              <a:rPr lang="en-US" b="1" dirty="0">
                <a:solidFill>
                  <a:srgbClr val="000000"/>
                </a:solidFill>
              </a:rPr>
              <a:t>(855) 292-3937; CyWatch@fbi.gov</a:t>
            </a:r>
          </a:p>
        </p:txBody>
      </p:sp>
      <p:sp>
        <p:nvSpPr>
          <p:cNvPr id="7" name="Rectangle 6">
            <a:extLst>
              <a:ext uri="{FF2B5EF4-FFF2-40B4-BE49-F238E27FC236}">
                <a16:creationId xmlns:a16="http://schemas.microsoft.com/office/drawing/2014/main" id="{A3AC687C-99F3-4A43-B53D-7929FE332895}"/>
              </a:ext>
            </a:extLst>
          </p:cNvPr>
          <p:cNvSpPr/>
          <p:nvPr/>
        </p:nvSpPr>
        <p:spPr>
          <a:xfrm>
            <a:off x="6316717" y="3745723"/>
            <a:ext cx="5607266" cy="830997"/>
          </a:xfrm>
          <a:prstGeom prst="rect">
            <a:avLst/>
          </a:prstGeom>
          <a:ln>
            <a:solidFill>
              <a:srgbClr val="022648"/>
            </a:solidFill>
          </a:ln>
        </p:spPr>
        <p:txBody>
          <a:bodyPr wrap="square">
            <a:spAutoFit/>
          </a:bodyPr>
          <a:lstStyle/>
          <a:p>
            <a:r>
              <a:rPr lang="en-US" b="1" dirty="0">
                <a:solidFill>
                  <a:srgbClr val="333333"/>
                </a:solidFill>
                <a:latin typeface="+mn-lt"/>
              </a:rPr>
              <a:t>CISA CENTRAL - 24/7 </a:t>
            </a:r>
            <a:r>
              <a:rPr lang="en-US" b="1" dirty="0">
                <a:solidFill>
                  <a:srgbClr val="000000"/>
                </a:solidFill>
                <a:latin typeface="+mn-lt"/>
              </a:rPr>
              <a:t>Watch</a:t>
            </a:r>
          </a:p>
          <a:p>
            <a:r>
              <a:rPr lang="en-US" b="1" dirty="0">
                <a:solidFill>
                  <a:srgbClr val="000000"/>
                </a:solidFill>
                <a:latin typeface="+mn-lt"/>
              </a:rPr>
              <a:t>(888) 282-0870;Central@cisa.dhs.gov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BA98F-5804-0B41-9BFB-00D4E63FD8BB}"/>
              </a:ext>
            </a:extLst>
          </p:cNvPr>
          <p:cNvSpPr>
            <a:spLocks noGrp="1"/>
          </p:cNvSpPr>
          <p:nvPr>
            <p:ph type="sldNum" sz="quarter" idx="4294967295"/>
          </p:nvPr>
        </p:nvSpPr>
        <p:spPr>
          <a:xfrm>
            <a:off x="11658600" y="6167438"/>
            <a:ext cx="533400" cy="277812"/>
          </a:xfrm>
        </p:spPr>
        <p:txBody>
          <a:bodyPr/>
          <a:lstStyle/>
          <a:p>
            <a:pPr>
              <a:defRPr/>
            </a:pPr>
            <a:fld id="{9D7DC5A1-24AC-EE45-8892-34F91BFF9321}" type="slidenum">
              <a:rPr lang="en-US" altLang="en-US" smtClean="0"/>
              <a:pPr>
                <a:defRPr/>
              </a:pPr>
              <a:t>19</a:t>
            </a:fld>
            <a:endParaRPr lang="en-US" altLang="en-US" dirty="0"/>
          </a:p>
        </p:txBody>
      </p:sp>
    </p:spTree>
    <p:extLst>
      <p:ext uri="{BB962C8B-B14F-4D97-AF65-F5344CB8AC3E}">
        <p14:creationId xmlns:p14="http://schemas.microsoft.com/office/powerpoint/2010/main" val="115062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a:extLst>
              <a:ext uri="{FF2B5EF4-FFF2-40B4-BE49-F238E27FC236}">
                <a16:creationId xmlns:a16="http://schemas.microsoft.com/office/drawing/2014/main" id="{8A701626-F374-49CF-8231-D7B285E02B68}"/>
              </a:ext>
            </a:extLst>
          </p:cNvPr>
          <p:cNvSpPr>
            <a:spLocks noGrp="1"/>
          </p:cNvSpPr>
          <p:nvPr>
            <p:ph idx="1"/>
          </p:nvPr>
        </p:nvSpPr>
        <p:spPr bwMode="auto">
          <a:xfrm>
            <a:off x="1905000" y="1371600"/>
            <a:ext cx="6477000" cy="3810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131267" indent="-131267">
              <a:defRPr/>
            </a:pPr>
            <a:r>
              <a:rPr lang="en-US" altLang="en-US" sz="2100" b="1" dirty="0">
                <a:solidFill>
                  <a:schemeClr val="accent6">
                    <a:lumMod val="50000"/>
                  </a:schemeClr>
                </a:solidFill>
              </a:rPr>
              <a:t> </a:t>
            </a:r>
            <a:r>
              <a:rPr lang="en-US" altLang="en-US" sz="2000" b="1" dirty="0">
                <a:solidFill>
                  <a:schemeClr val="accent4">
                    <a:lumMod val="25000"/>
                  </a:schemeClr>
                </a:solidFill>
              </a:rPr>
              <a:t>Background and Best practices</a:t>
            </a:r>
          </a:p>
          <a:p>
            <a:pPr marL="131267" indent="-131267">
              <a:defRPr/>
            </a:pPr>
            <a:r>
              <a:rPr lang="en-US" altLang="en-US" sz="2000" b="1" dirty="0">
                <a:solidFill>
                  <a:schemeClr val="accent4">
                    <a:lumMod val="25000"/>
                  </a:schemeClr>
                </a:solidFill>
              </a:rPr>
              <a:t> Recent Advisories </a:t>
            </a:r>
          </a:p>
          <a:p>
            <a:pPr marL="131267" indent="-131267">
              <a:defRPr/>
            </a:pPr>
            <a:r>
              <a:rPr lang="en-US" altLang="en-US" sz="2000" b="1" dirty="0">
                <a:solidFill>
                  <a:schemeClr val="accent4">
                    <a:lumMod val="25000"/>
                  </a:schemeClr>
                </a:solidFill>
              </a:rPr>
              <a:t> Observations</a:t>
            </a:r>
          </a:p>
          <a:p>
            <a:pPr marL="131267" indent="-131267">
              <a:defRPr/>
            </a:pPr>
            <a:r>
              <a:rPr lang="en-US" altLang="en-US" sz="2000" b="1" dirty="0">
                <a:solidFill>
                  <a:schemeClr val="accent4">
                    <a:lumMod val="25000"/>
                  </a:schemeClr>
                </a:solidFill>
              </a:rPr>
              <a:t> Misconceptions </a:t>
            </a:r>
            <a:r>
              <a:rPr lang="en-US" altLang="en-US" sz="2000" b="1" dirty="0" err="1">
                <a:solidFill>
                  <a:schemeClr val="accent4">
                    <a:lumMod val="25000"/>
                  </a:schemeClr>
                </a:solidFill>
              </a:rPr>
              <a:t>v.s</a:t>
            </a:r>
            <a:r>
              <a:rPr lang="en-US" altLang="en-US" sz="2000" b="1" dirty="0">
                <a:solidFill>
                  <a:schemeClr val="accent4">
                    <a:lumMod val="25000"/>
                  </a:schemeClr>
                </a:solidFill>
              </a:rPr>
              <a:t>. Reality</a:t>
            </a:r>
          </a:p>
          <a:p>
            <a:pPr marL="131267" indent="-131267">
              <a:defRPr/>
            </a:pPr>
            <a:r>
              <a:rPr lang="en-US" altLang="en-US" sz="2000" b="1" dirty="0">
                <a:solidFill>
                  <a:schemeClr val="accent4">
                    <a:lumMod val="25000"/>
                  </a:schemeClr>
                </a:solidFill>
              </a:rPr>
              <a:t> Federal Cybersecurity</a:t>
            </a:r>
          </a:p>
          <a:p>
            <a:pPr marL="131267" indent="-131267">
              <a:defRPr/>
            </a:pPr>
            <a:r>
              <a:rPr lang="en-US" altLang="en-US" sz="2000" b="1" dirty="0">
                <a:solidFill>
                  <a:schemeClr val="accent4">
                    <a:lumMod val="25000"/>
                  </a:schemeClr>
                </a:solidFill>
              </a:rPr>
              <a:t> CISA Cybersecurity Service Offerings Overview</a:t>
            </a:r>
          </a:p>
          <a:p>
            <a:pPr marL="131267" indent="-131267">
              <a:defRPr/>
            </a:pPr>
            <a:r>
              <a:rPr lang="en-US" altLang="en-US" sz="2000" b="1" dirty="0">
                <a:solidFill>
                  <a:schemeClr val="accent4">
                    <a:lumMod val="25000"/>
                  </a:schemeClr>
                </a:solidFill>
              </a:rPr>
              <a:t> Q&amp;A</a:t>
            </a:r>
          </a:p>
        </p:txBody>
      </p:sp>
      <p:sp>
        <p:nvSpPr>
          <p:cNvPr id="4" name="Title 3">
            <a:extLst>
              <a:ext uri="{FF2B5EF4-FFF2-40B4-BE49-F238E27FC236}">
                <a16:creationId xmlns:a16="http://schemas.microsoft.com/office/drawing/2014/main" id="{51E912B1-EC34-4BF6-8B06-145C35986A19}"/>
              </a:ext>
            </a:extLst>
          </p:cNvPr>
          <p:cNvSpPr>
            <a:spLocks noGrp="1"/>
          </p:cNvSpPr>
          <p:nvPr>
            <p:ph type="ctrTitle"/>
          </p:nvPr>
        </p:nvSpPr>
        <p:spPr/>
        <p:txBody>
          <a:bodyPr/>
          <a:lstStyle/>
          <a:p>
            <a:r>
              <a:rPr lang="en-US" sz="3600" dirty="0"/>
              <a:t>          Agenda</a:t>
            </a:r>
          </a:p>
        </p:txBody>
      </p:sp>
      <p:sp>
        <p:nvSpPr>
          <p:cNvPr id="21508" name="Slide Number Placeholder 3">
            <a:extLst>
              <a:ext uri="{FF2B5EF4-FFF2-40B4-BE49-F238E27FC236}">
                <a16:creationId xmlns:a16="http://schemas.microsoft.com/office/drawing/2014/main" id="{3D26A976-8B5C-49FA-83DB-94330B44B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fld id="{8E4E7A1C-DDEC-43BA-9384-96ED46C8EE65}" type="slidenum">
              <a:rPr lang="en-US" altLang="en-US" sz="825">
                <a:solidFill>
                  <a:srgbClr val="FFFFFF"/>
                </a:solidFill>
              </a:rPr>
              <a:pPr/>
              <a:t>2</a:t>
            </a:fld>
            <a:endParaRPr lang="en-US" altLang="en-US" sz="825" dirty="0">
              <a:solidFill>
                <a:srgbClr val="FFFFFF"/>
              </a:solidFill>
            </a:endParaRPr>
          </a:p>
        </p:txBody>
      </p:sp>
      <p:sp>
        <p:nvSpPr>
          <p:cNvPr id="7" name="Slide Number Placeholder 3">
            <a:extLst>
              <a:ext uri="{FF2B5EF4-FFF2-40B4-BE49-F238E27FC236}">
                <a16:creationId xmlns:a16="http://schemas.microsoft.com/office/drawing/2014/main" id="{1E18ED05-A048-3E49-9222-DCAAA16AD404}"/>
              </a:ext>
            </a:extLst>
          </p:cNvPr>
          <p:cNvSpPr txBox="1">
            <a:spLocks noChangeArrowheads="1"/>
          </p:cNvSpPr>
          <p:nvPr/>
        </p:nvSpPr>
        <p:spPr bwMode="black">
          <a:xfrm>
            <a:off x="11126046" y="6177414"/>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3D0237E0-6248-452C-90D4-1607A07E9527}" type="slidenum">
              <a:rPr lang="en-US" altLang="en-US" sz="1200" smtClean="0">
                <a:solidFill>
                  <a:srgbClr val="5A5B5D"/>
                </a:solidFill>
              </a:rPr>
              <a:pPr/>
              <a:t>2</a:t>
            </a:fld>
            <a:endParaRPr lang="en-US" altLang="en-US" sz="1200" dirty="0">
              <a:solidFill>
                <a:srgbClr val="5A5B5D"/>
              </a:solidFill>
            </a:endParaRPr>
          </a:p>
        </p:txBody>
      </p:sp>
      <p:sp>
        <p:nvSpPr>
          <p:cNvPr id="6" name="TextBox 9">
            <a:extLst>
              <a:ext uri="{FF2B5EF4-FFF2-40B4-BE49-F238E27FC236}">
                <a16:creationId xmlns:a16="http://schemas.microsoft.com/office/drawing/2014/main" id="{1C4BF478-18B2-4BAF-9010-9715A1EB4FBC}"/>
              </a:ext>
            </a:extLst>
          </p:cNvPr>
          <p:cNvSpPr txBox="1">
            <a:spLocks noChangeArrowheads="1"/>
          </p:cNvSpPr>
          <p:nvPr/>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a:extLst>
              <a:ext uri="{FF2B5EF4-FFF2-40B4-BE49-F238E27FC236}">
                <a16:creationId xmlns:a16="http://schemas.microsoft.com/office/drawing/2014/main" id="{8A701626-F374-49CF-8231-D7B285E02B68}"/>
              </a:ext>
            </a:extLst>
          </p:cNvPr>
          <p:cNvSpPr>
            <a:spLocks noGrp="1"/>
          </p:cNvSpPr>
          <p:nvPr>
            <p:ph idx="1"/>
          </p:nvPr>
        </p:nvSpPr>
        <p:spPr bwMode="auto">
          <a:xfrm>
            <a:off x="1676400" y="1371600"/>
            <a:ext cx="8839200" cy="3810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a:spcBef>
                <a:spcPts val="0"/>
              </a:spcBef>
              <a:spcAft>
                <a:spcPts val="0"/>
              </a:spcAft>
            </a:pPr>
            <a:r>
              <a:rPr lang="en-US" sz="2400" dirty="0">
                <a:solidFill>
                  <a:srgbClr val="000000"/>
                </a:solidFill>
                <a:effectLst/>
                <a:ea typeface="Calibri" panose="020F0502020204030204" pitchFamily="34" charset="0"/>
              </a:rPr>
              <a:t>Cybersecurity is the top threat facing business and critical infrastructure in the United States, according to reports and testimony from the Director of National Intelligence, the Federal Bureau of Investigation, and the Department of Homeland Security. </a:t>
            </a:r>
          </a:p>
          <a:p>
            <a:pPr marL="0" marR="0">
              <a:spcBef>
                <a:spcPts val="0"/>
              </a:spcBef>
              <a:spcAft>
                <a:spcPts val="0"/>
              </a:spcAft>
            </a:pPr>
            <a:endParaRPr lang="en-US" sz="2400" dirty="0">
              <a:solidFill>
                <a:srgbClr val="000000"/>
              </a:solidFill>
              <a:effectLst/>
              <a:ea typeface="Calibri" panose="020F0502020204030204" pitchFamily="34" charset="0"/>
            </a:endParaRPr>
          </a:p>
          <a:p>
            <a:pPr marL="0" marR="0">
              <a:spcBef>
                <a:spcPts val="0"/>
              </a:spcBef>
              <a:spcAft>
                <a:spcPts val="0"/>
              </a:spcAft>
            </a:pPr>
            <a:r>
              <a:rPr lang="en-US" sz="2400" dirty="0">
                <a:solidFill>
                  <a:srgbClr val="000000"/>
                </a:solidFill>
                <a:effectLst/>
                <a:ea typeface="Calibri" panose="020F0502020204030204" pitchFamily="34" charset="0"/>
              </a:rPr>
              <a:t>Breaches in cybersecurity practices can compromise the ability of drinking water to provide clean and safe drinking water to customers, erode customer confidence and result in financial and legal liabilities.</a:t>
            </a:r>
          </a:p>
        </p:txBody>
      </p:sp>
      <p:sp>
        <p:nvSpPr>
          <p:cNvPr id="4" name="Title 3">
            <a:extLst>
              <a:ext uri="{FF2B5EF4-FFF2-40B4-BE49-F238E27FC236}">
                <a16:creationId xmlns:a16="http://schemas.microsoft.com/office/drawing/2014/main" id="{51E912B1-EC34-4BF6-8B06-145C35986A19}"/>
              </a:ext>
            </a:extLst>
          </p:cNvPr>
          <p:cNvSpPr>
            <a:spLocks noGrp="1"/>
          </p:cNvSpPr>
          <p:nvPr>
            <p:ph type="ctrTitle"/>
          </p:nvPr>
        </p:nvSpPr>
        <p:spPr/>
        <p:txBody>
          <a:bodyPr/>
          <a:lstStyle/>
          <a:p>
            <a:r>
              <a:rPr lang="en-US" sz="3600" dirty="0"/>
              <a:t>          Background – Water Sector Cyber</a:t>
            </a:r>
          </a:p>
        </p:txBody>
      </p:sp>
      <p:sp>
        <p:nvSpPr>
          <p:cNvPr id="21508" name="Slide Number Placeholder 3">
            <a:extLst>
              <a:ext uri="{FF2B5EF4-FFF2-40B4-BE49-F238E27FC236}">
                <a16:creationId xmlns:a16="http://schemas.microsoft.com/office/drawing/2014/main" id="{3D26A976-8B5C-49FA-83DB-94330B44B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fld id="{8E4E7A1C-DDEC-43BA-9384-96ED46C8EE65}" type="slidenum">
              <a:rPr lang="en-US" altLang="en-US" sz="825">
                <a:solidFill>
                  <a:srgbClr val="FFFFFF"/>
                </a:solidFill>
              </a:rPr>
              <a:pPr/>
              <a:t>3</a:t>
            </a:fld>
            <a:endParaRPr lang="en-US" altLang="en-US" sz="825" dirty="0">
              <a:solidFill>
                <a:srgbClr val="FFFFFF"/>
              </a:solidFill>
            </a:endParaRPr>
          </a:p>
        </p:txBody>
      </p:sp>
      <p:sp>
        <p:nvSpPr>
          <p:cNvPr id="7" name="Slide Number Placeholder 3">
            <a:extLst>
              <a:ext uri="{FF2B5EF4-FFF2-40B4-BE49-F238E27FC236}">
                <a16:creationId xmlns:a16="http://schemas.microsoft.com/office/drawing/2014/main" id="{1E18ED05-A048-3E49-9222-DCAAA16AD404}"/>
              </a:ext>
            </a:extLst>
          </p:cNvPr>
          <p:cNvSpPr txBox="1">
            <a:spLocks noChangeArrowheads="1"/>
          </p:cNvSpPr>
          <p:nvPr/>
        </p:nvSpPr>
        <p:spPr bwMode="black">
          <a:xfrm>
            <a:off x="11126046" y="6177414"/>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3D0237E0-6248-452C-90D4-1607A07E9527}" type="slidenum">
              <a:rPr lang="en-US" altLang="en-US" sz="1200" smtClean="0">
                <a:solidFill>
                  <a:srgbClr val="5A5B5D"/>
                </a:solidFill>
              </a:rPr>
              <a:pPr/>
              <a:t>3</a:t>
            </a:fld>
            <a:endParaRPr lang="en-US" altLang="en-US" sz="1200" dirty="0">
              <a:solidFill>
                <a:srgbClr val="5A5B5D"/>
              </a:solidFill>
            </a:endParaRPr>
          </a:p>
        </p:txBody>
      </p:sp>
      <p:sp>
        <p:nvSpPr>
          <p:cNvPr id="6" name="TextBox 9">
            <a:extLst>
              <a:ext uri="{FF2B5EF4-FFF2-40B4-BE49-F238E27FC236}">
                <a16:creationId xmlns:a16="http://schemas.microsoft.com/office/drawing/2014/main" id="{1C4BF478-18B2-4BAF-9010-9715A1EB4FBC}"/>
              </a:ext>
            </a:extLst>
          </p:cNvPr>
          <p:cNvSpPr txBox="1">
            <a:spLocks noChangeArrowheads="1"/>
          </p:cNvSpPr>
          <p:nvPr/>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Tree>
    <p:extLst>
      <p:ext uri="{BB962C8B-B14F-4D97-AF65-F5344CB8AC3E}">
        <p14:creationId xmlns:p14="http://schemas.microsoft.com/office/powerpoint/2010/main" val="307787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a:extLst>
              <a:ext uri="{FF2B5EF4-FFF2-40B4-BE49-F238E27FC236}">
                <a16:creationId xmlns:a16="http://schemas.microsoft.com/office/drawing/2014/main" id="{8A701626-F374-49CF-8231-D7B285E02B68}"/>
              </a:ext>
            </a:extLst>
          </p:cNvPr>
          <p:cNvSpPr>
            <a:spLocks noGrp="1"/>
          </p:cNvSpPr>
          <p:nvPr>
            <p:ph idx="1"/>
          </p:nvPr>
        </p:nvSpPr>
        <p:spPr bwMode="auto">
          <a:xfrm>
            <a:off x="1371600" y="1371600"/>
            <a:ext cx="9296400" cy="48058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indent="0">
              <a:spcBef>
                <a:spcPts val="0"/>
              </a:spcBef>
              <a:spcAft>
                <a:spcPts val="0"/>
              </a:spcAft>
              <a:buNone/>
            </a:pPr>
            <a:r>
              <a:rPr lang="en-US" sz="2000" dirty="0">
                <a:solidFill>
                  <a:srgbClr val="000000"/>
                </a:solidFill>
                <a:effectLst/>
                <a:ea typeface="Calibri" panose="020F0502020204030204" pitchFamily="34" charset="0"/>
              </a:rPr>
              <a:t>All drinking water systems and wastewater systems should:</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examine cybersecurity vulnerabilities</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develop a cybersecurity risk management program</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mitigating a cyberattack from impacting system operations </a:t>
            </a:r>
          </a:p>
          <a:p>
            <a:pPr marL="342900" marR="0" lvl="0" indent="-342900">
              <a:spcBef>
                <a:spcPts val="0"/>
              </a:spcBef>
              <a:spcAft>
                <a:spcPts val="0"/>
              </a:spcAft>
              <a:buFont typeface="+mj-lt"/>
              <a:buAutoNum type="arabicPeriod"/>
            </a:pPr>
            <a:endParaRPr lang="en-US" sz="2000" dirty="0">
              <a:solidFill>
                <a:srgbClr val="000000"/>
              </a:solidFill>
              <a:effectLst/>
              <a:ea typeface="Calibri" panose="020F0502020204030204" pitchFamily="34" charset="0"/>
            </a:endParaRPr>
          </a:p>
          <a:p>
            <a:pPr marL="0" marR="0" indent="0">
              <a:spcBef>
                <a:spcPts val="0"/>
              </a:spcBef>
              <a:spcAft>
                <a:spcPts val="0"/>
              </a:spcAft>
              <a:buNone/>
            </a:pPr>
            <a:r>
              <a:rPr lang="en-US" sz="2000" dirty="0">
                <a:solidFill>
                  <a:srgbClr val="000000"/>
                </a:solidFill>
                <a:effectLst/>
                <a:ea typeface="Calibri" panose="020F0502020204030204" pitchFamily="34" charset="0"/>
              </a:rPr>
              <a:t>Cyber-attacks against public water system facilities are increasing </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Implementing basic cyber hygiene practices is essential</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prevent, detect, respond, and recover from cyber incidents</a:t>
            </a:r>
          </a:p>
          <a:p>
            <a:pPr marL="342900" marR="0" lvl="0" indent="-342900">
              <a:spcBef>
                <a:spcPts val="0"/>
              </a:spcBef>
              <a:spcAft>
                <a:spcPts val="0"/>
              </a:spcAft>
              <a:buFont typeface="+mj-lt"/>
              <a:buAutoNum type="arabicPeriod"/>
            </a:pPr>
            <a:endParaRPr lang="en-US" sz="2000" dirty="0">
              <a:solidFill>
                <a:srgbClr val="000000"/>
              </a:solidFill>
              <a:effectLst/>
              <a:ea typeface="Calibri" panose="020F0502020204030204" pitchFamily="34" charset="0"/>
            </a:endParaRPr>
          </a:p>
          <a:p>
            <a:pPr marL="0" marR="0" indent="0">
              <a:spcBef>
                <a:spcPts val="0"/>
              </a:spcBef>
              <a:spcAft>
                <a:spcPts val="0"/>
              </a:spcAft>
              <a:buNone/>
            </a:pPr>
            <a:r>
              <a:rPr lang="en-US" sz="2000" dirty="0">
                <a:solidFill>
                  <a:srgbClr val="000000"/>
                </a:solidFill>
                <a:effectLst/>
                <a:ea typeface="Calibri" panose="020F0502020204030204" pitchFamily="34" charset="0"/>
              </a:rPr>
              <a:t>This training will consist of:</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an overview on cybersecurity in the water sector</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ransomware awareness and prevention</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review of cybersecurity incidents in the water industry</a:t>
            </a:r>
          </a:p>
          <a:p>
            <a:pPr marL="804863" marR="0" lvl="0" indent="-342900">
              <a:spcBef>
                <a:spcPts val="0"/>
              </a:spcBef>
              <a:spcAft>
                <a:spcPts val="0"/>
              </a:spcAft>
              <a:buClrTx/>
              <a:buFont typeface="+mj-lt"/>
              <a:buAutoNum type="arabicPeriod"/>
            </a:pPr>
            <a:r>
              <a:rPr lang="en-US" sz="2000" dirty="0">
                <a:solidFill>
                  <a:srgbClr val="000000"/>
                </a:solidFill>
                <a:effectLst/>
                <a:ea typeface="Calibri" panose="020F0502020204030204" pitchFamily="34" charset="0"/>
              </a:rPr>
              <a:t>a discussion about the SCADA </a:t>
            </a:r>
            <a:r>
              <a:rPr lang="en-US" sz="2000">
                <a:solidFill>
                  <a:srgbClr val="000000"/>
                </a:solidFill>
                <a:effectLst/>
                <a:ea typeface="Calibri" panose="020F0502020204030204" pitchFamily="34" charset="0"/>
              </a:rPr>
              <a:t>Cybersecurity Framework</a:t>
            </a:r>
            <a:endParaRPr lang="en-US" sz="2000" dirty="0">
              <a:solidFill>
                <a:srgbClr val="000000"/>
              </a:solidFill>
              <a:effectLst/>
              <a:ea typeface="Calibri" panose="020F0502020204030204" pitchFamily="34" charset="0"/>
            </a:endParaRPr>
          </a:p>
        </p:txBody>
      </p:sp>
      <p:sp>
        <p:nvSpPr>
          <p:cNvPr id="4" name="Title 3">
            <a:extLst>
              <a:ext uri="{FF2B5EF4-FFF2-40B4-BE49-F238E27FC236}">
                <a16:creationId xmlns:a16="http://schemas.microsoft.com/office/drawing/2014/main" id="{51E912B1-EC34-4BF6-8B06-145C35986A19}"/>
              </a:ext>
            </a:extLst>
          </p:cNvPr>
          <p:cNvSpPr>
            <a:spLocks noGrp="1"/>
          </p:cNvSpPr>
          <p:nvPr>
            <p:ph type="ctrTitle"/>
          </p:nvPr>
        </p:nvSpPr>
        <p:spPr/>
        <p:txBody>
          <a:bodyPr/>
          <a:lstStyle/>
          <a:p>
            <a:pPr marL="1262063"/>
            <a:r>
              <a:rPr lang="en-US" sz="3600" dirty="0"/>
              <a:t> Best Practices – Water Sector Cyber</a:t>
            </a:r>
          </a:p>
        </p:txBody>
      </p:sp>
      <p:sp>
        <p:nvSpPr>
          <p:cNvPr id="21508" name="Slide Number Placeholder 3">
            <a:extLst>
              <a:ext uri="{FF2B5EF4-FFF2-40B4-BE49-F238E27FC236}">
                <a16:creationId xmlns:a16="http://schemas.microsoft.com/office/drawing/2014/main" id="{3D26A976-8B5C-49FA-83DB-94330B44B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fld id="{8E4E7A1C-DDEC-43BA-9384-96ED46C8EE65}" type="slidenum">
              <a:rPr lang="en-US" altLang="en-US" sz="825">
                <a:solidFill>
                  <a:srgbClr val="FFFFFF"/>
                </a:solidFill>
              </a:rPr>
              <a:pPr/>
              <a:t>4</a:t>
            </a:fld>
            <a:endParaRPr lang="en-US" altLang="en-US" sz="825" dirty="0">
              <a:solidFill>
                <a:srgbClr val="FFFFFF"/>
              </a:solidFill>
            </a:endParaRPr>
          </a:p>
        </p:txBody>
      </p:sp>
      <p:sp>
        <p:nvSpPr>
          <p:cNvPr id="7" name="Slide Number Placeholder 3">
            <a:extLst>
              <a:ext uri="{FF2B5EF4-FFF2-40B4-BE49-F238E27FC236}">
                <a16:creationId xmlns:a16="http://schemas.microsoft.com/office/drawing/2014/main" id="{1E18ED05-A048-3E49-9222-DCAAA16AD404}"/>
              </a:ext>
            </a:extLst>
          </p:cNvPr>
          <p:cNvSpPr txBox="1">
            <a:spLocks noChangeArrowheads="1"/>
          </p:cNvSpPr>
          <p:nvPr/>
        </p:nvSpPr>
        <p:spPr bwMode="black">
          <a:xfrm>
            <a:off x="11126046" y="6177414"/>
            <a:ext cx="533400" cy="2778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algn="r"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mn-ea"/>
                <a:cs typeface="+mn-cs"/>
              </a:defRPr>
            </a:lvl9pPr>
          </a:lstStyle>
          <a:p>
            <a:fld id="{3D0237E0-6248-452C-90D4-1607A07E9527}" type="slidenum">
              <a:rPr lang="en-US" altLang="en-US" sz="1200" smtClean="0">
                <a:solidFill>
                  <a:srgbClr val="5A5B5D"/>
                </a:solidFill>
              </a:rPr>
              <a:pPr/>
              <a:t>4</a:t>
            </a:fld>
            <a:endParaRPr lang="en-US" altLang="en-US" sz="1200" dirty="0">
              <a:solidFill>
                <a:srgbClr val="5A5B5D"/>
              </a:solidFill>
            </a:endParaRPr>
          </a:p>
        </p:txBody>
      </p:sp>
      <p:sp>
        <p:nvSpPr>
          <p:cNvPr id="6" name="TextBox 9">
            <a:extLst>
              <a:ext uri="{FF2B5EF4-FFF2-40B4-BE49-F238E27FC236}">
                <a16:creationId xmlns:a16="http://schemas.microsoft.com/office/drawing/2014/main" id="{1C4BF478-18B2-4BAF-9010-9715A1EB4FBC}"/>
              </a:ext>
            </a:extLst>
          </p:cNvPr>
          <p:cNvSpPr txBox="1">
            <a:spLocks noChangeArrowheads="1"/>
          </p:cNvSpPr>
          <p:nvPr/>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spTree>
    <p:extLst>
      <p:ext uri="{BB962C8B-B14F-4D97-AF65-F5344CB8AC3E}">
        <p14:creationId xmlns:p14="http://schemas.microsoft.com/office/powerpoint/2010/main" val="39467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E8FA1161-8712-0749-B8E8-8A9CE0DA772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632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noChangeArrowheads="1"/>
          </p:cNvSpPr>
          <p:nvPr>
            <p:ph type="sldNum" sz="quarter" idx="10"/>
          </p:nvPr>
        </p:nvSpPr>
        <p:spPr>
          <a:xfrm>
            <a:off x="11126046" y="6177414"/>
            <a:ext cx="5334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6</a:t>
            </a:fld>
            <a:endParaRPr lang="en-US" altLang="en-US" sz="1200" dirty="0">
              <a:solidFill>
                <a:srgbClr val="5A5B5D"/>
              </a:solidFill>
            </a:endParaRPr>
          </a:p>
        </p:txBody>
      </p:sp>
      <p:pic>
        <p:nvPicPr>
          <p:cNvPr id="3" name="Picture 2">
            <a:extLst>
              <a:ext uri="{FF2B5EF4-FFF2-40B4-BE49-F238E27FC236}">
                <a16:creationId xmlns:a16="http://schemas.microsoft.com/office/drawing/2014/main" id="{BB555048-9829-0945-8873-7777DBF2C3AB}"/>
              </a:ext>
            </a:extLst>
          </p:cNvPr>
          <p:cNvPicPr>
            <a:picLocks noChangeAspect="1"/>
          </p:cNvPicPr>
          <p:nvPr/>
        </p:nvPicPr>
        <p:blipFill>
          <a:blip r:embed="rId3">
            <a:biLevel thresh="25000"/>
          </a:blip>
          <a:stretch>
            <a:fillRect/>
          </a:stretch>
        </p:blipFill>
        <p:spPr>
          <a:xfrm>
            <a:off x="1602283" y="65781"/>
            <a:ext cx="1147264" cy="973436"/>
          </a:xfrm>
          <a:prstGeom prst="rect">
            <a:avLst/>
          </a:prstGeom>
        </p:spPr>
      </p:pic>
      <p:sp>
        <p:nvSpPr>
          <p:cNvPr id="6" name="Content Placeholder 5">
            <a:extLst>
              <a:ext uri="{FF2B5EF4-FFF2-40B4-BE49-F238E27FC236}">
                <a16:creationId xmlns:a16="http://schemas.microsoft.com/office/drawing/2014/main" id="{33A3FFD9-AE80-429E-BD00-E20191BC8664}"/>
              </a:ext>
            </a:extLst>
          </p:cNvPr>
          <p:cNvSpPr txBox="1">
            <a:spLocks noChangeArrowheads="1"/>
          </p:cNvSpPr>
          <p:nvPr/>
        </p:nvSpPr>
        <p:spPr bwMode="auto">
          <a:xfrm>
            <a:off x="964762" y="1279091"/>
            <a:ext cx="4953001" cy="4299817"/>
          </a:xfrm>
          <a:prstGeom prst="rect">
            <a:avLst/>
          </a:prstGeom>
          <a:noFill/>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spcAft>
                <a:spcPts val="400"/>
              </a:spcAft>
              <a:buClr>
                <a:schemeClr val="accent4">
                  <a:lumMod val="75000"/>
                </a:schemeClr>
              </a:buClr>
            </a:pPr>
            <a:r>
              <a:rPr lang="en-US" sz="1800" b="1" kern="0" dirty="0">
                <a:solidFill>
                  <a:srgbClr val="015188"/>
                </a:solidFill>
              </a:rPr>
              <a:t>CISA Alert (AA21-042A): Compromise of U.S. Water Treatment Facility</a:t>
            </a:r>
          </a:p>
          <a:p>
            <a:pPr>
              <a:spcAft>
                <a:spcPts val="400"/>
              </a:spcAft>
              <a:buClr>
                <a:schemeClr val="accent4">
                  <a:lumMod val="75000"/>
                </a:schemeClr>
              </a:buClr>
            </a:pPr>
            <a:r>
              <a:rPr lang="en-US" sz="1600" b="1" kern="0" dirty="0">
                <a:solidFill>
                  <a:schemeClr val="accent4">
                    <a:lumMod val="25000"/>
                  </a:schemeClr>
                </a:solidFill>
              </a:rPr>
              <a:t>CYBER: </a:t>
            </a:r>
            <a:r>
              <a:rPr lang="en-US" sz="1600" kern="0" dirty="0">
                <a:solidFill>
                  <a:schemeClr val="accent4">
                    <a:lumMod val="25000"/>
                  </a:schemeClr>
                </a:solidFill>
              </a:rPr>
              <a:t>On February 5, 2021, unidentified cyber actors obtained unauthorized access to the supervisory control and data acquisition </a:t>
            </a:r>
            <a:r>
              <a:rPr lang="en-US" sz="1600" b="1" kern="0" dirty="0">
                <a:solidFill>
                  <a:schemeClr val="accent4">
                    <a:lumMod val="25000"/>
                  </a:schemeClr>
                </a:solidFill>
              </a:rPr>
              <a:t>(SCADA) </a:t>
            </a:r>
            <a:r>
              <a:rPr lang="en-US" sz="1600" kern="0" dirty="0">
                <a:solidFill>
                  <a:schemeClr val="accent4">
                    <a:lumMod val="25000"/>
                  </a:schemeClr>
                </a:solidFill>
              </a:rPr>
              <a:t>system at a U.S. drinking water treatment facility.</a:t>
            </a:r>
          </a:p>
          <a:p>
            <a:pPr>
              <a:spcAft>
                <a:spcPts val="400"/>
              </a:spcAft>
              <a:buClr>
                <a:schemeClr val="accent4">
                  <a:lumMod val="75000"/>
                </a:schemeClr>
              </a:buClr>
            </a:pPr>
            <a:r>
              <a:rPr lang="en-US" sz="1600" b="1" kern="0" dirty="0">
                <a:solidFill>
                  <a:schemeClr val="accent4">
                    <a:lumMod val="25000"/>
                  </a:schemeClr>
                </a:solidFill>
              </a:rPr>
              <a:t>PHYSICAL CONVERGENCE: </a:t>
            </a:r>
            <a:r>
              <a:rPr lang="en-US" sz="1600" kern="0" dirty="0">
                <a:solidFill>
                  <a:schemeClr val="accent4">
                    <a:lumMod val="25000"/>
                  </a:schemeClr>
                </a:solidFill>
              </a:rPr>
              <a:t>The unidentified actors used the SCADA system’s software to increase the amount of sodium hydroxide, also known as lye, a caustic chemical, as part of the water treatment process. </a:t>
            </a:r>
          </a:p>
          <a:p>
            <a:pPr>
              <a:spcAft>
                <a:spcPts val="400"/>
              </a:spcAft>
              <a:buClr>
                <a:schemeClr val="accent4">
                  <a:lumMod val="75000"/>
                </a:schemeClr>
              </a:buClr>
            </a:pPr>
            <a:r>
              <a:rPr lang="en-US" sz="1600" kern="0" dirty="0">
                <a:solidFill>
                  <a:schemeClr val="accent4">
                    <a:lumMod val="25000"/>
                  </a:schemeClr>
                </a:solidFill>
              </a:rPr>
              <a:t>The cyber actors likely accessed the system by exploiting cybersecurity weaknesses, including </a:t>
            </a:r>
            <a:r>
              <a:rPr lang="en-US" sz="1600" b="1" kern="0" dirty="0">
                <a:solidFill>
                  <a:schemeClr val="accent4">
                    <a:lumMod val="25000"/>
                  </a:schemeClr>
                </a:solidFill>
              </a:rPr>
              <a:t>poor password security</a:t>
            </a:r>
            <a:r>
              <a:rPr lang="en-US" sz="1600" kern="0" dirty="0">
                <a:solidFill>
                  <a:schemeClr val="accent4">
                    <a:lumMod val="25000"/>
                  </a:schemeClr>
                </a:solidFill>
              </a:rPr>
              <a:t>, and </a:t>
            </a:r>
            <a:r>
              <a:rPr lang="en-US" sz="1600" b="1" kern="0" dirty="0">
                <a:solidFill>
                  <a:schemeClr val="accent4">
                    <a:lumMod val="25000"/>
                  </a:schemeClr>
                </a:solidFill>
              </a:rPr>
              <a:t>outdated/unsupported operating systems</a:t>
            </a:r>
            <a:r>
              <a:rPr lang="en-US" sz="1600" kern="0" dirty="0">
                <a:solidFill>
                  <a:schemeClr val="accent4">
                    <a:lumMod val="25000"/>
                  </a:schemeClr>
                </a:solidFill>
              </a:rPr>
              <a:t>.</a:t>
            </a:r>
          </a:p>
        </p:txBody>
      </p:sp>
      <p:sp>
        <p:nvSpPr>
          <p:cNvPr id="9" name="Title 3">
            <a:extLst>
              <a:ext uri="{FF2B5EF4-FFF2-40B4-BE49-F238E27FC236}">
                <a16:creationId xmlns:a16="http://schemas.microsoft.com/office/drawing/2014/main" id="{BA496402-612B-5F40-A2E9-CCC03F228A2F}"/>
              </a:ext>
            </a:extLst>
          </p:cNvPr>
          <p:cNvSpPr>
            <a:spLocks noGrp="1"/>
          </p:cNvSpPr>
          <p:nvPr>
            <p:ph type="ctrTitle"/>
          </p:nvPr>
        </p:nvSpPr>
        <p:spPr>
          <a:xfrm>
            <a:off x="0" y="-8870"/>
            <a:ext cx="12192000" cy="1143000"/>
          </a:xfrm>
        </p:spPr>
        <p:txBody>
          <a:bodyPr/>
          <a:lstStyle/>
          <a:p>
            <a:pPr marL="457200"/>
            <a:r>
              <a:rPr lang="en-US" sz="3600" dirty="0"/>
              <a:t> Recent Advisories</a:t>
            </a:r>
          </a:p>
        </p:txBody>
      </p:sp>
      <p:sp>
        <p:nvSpPr>
          <p:cNvPr id="10" name="TextBox 9">
            <a:extLst>
              <a:ext uri="{FF2B5EF4-FFF2-40B4-BE49-F238E27FC236}">
                <a16:creationId xmlns:a16="http://schemas.microsoft.com/office/drawing/2014/main" id="{97F8B5F3-FE97-0A43-AABC-D1786A93719F}"/>
              </a:ext>
            </a:extLst>
          </p:cNvPr>
          <p:cNvSpPr txBox="1">
            <a:spLocks noChangeArrowheads="1"/>
          </p:cNvSpPr>
          <p:nvPr/>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pic>
        <p:nvPicPr>
          <p:cNvPr id="11" name="Picture 10">
            <a:extLst>
              <a:ext uri="{FF2B5EF4-FFF2-40B4-BE49-F238E27FC236}">
                <a16:creationId xmlns:a16="http://schemas.microsoft.com/office/drawing/2014/main" id="{64ADEC2B-D643-DC4A-8C80-A553A16AB45A}"/>
              </a:ext>
            </a:extLst>
          </p:cNvPr>
          <p:cNvPicPr>
            <a:picLocks noChangeAspect="1"/>
          </p:cNvPicPr>
          <p:nvPr/>
        </p:nvPicPr>
        <p:blipFill>
          <a:blip r:embed="rId3">
            <a:biLevel thresh="25000"/>
          </a:blip>
          <a:stretch>
            <a:fillRect/>
          </a:stretch>
        </p:blipFill>
        <p:spPr>
          <a:xfrm>
            <a:off x="304800" y="282646"/>
            <a:ext cx="659962" cy="559968"/>
          </a:xfrm>
          <a:prstGeom prst="rect">
            <a:avLst/>
          </a:prstGeom>
        </p:spPr>
      </p:pic>
      <p:sp>
        <p:nvSpPr>
          <p:cNvPr id="5" name="Rectangle 4">
            <a:extLst>
              <a:ext uri="{FF2B5EF4-FFF2-40B4-BE49-F238E27FC236}">
                <a16:creationId xmlns:a16="http://schemas.microsoft.com/office/drawing/2014/main" id="{DFE9DA03-7C80-4D63-9BC4-7F83788FD7DA}"/>
              </a:ext>
            </a:extLst>
          </p:cNvPr>
          <p:cNvSpPr/>
          <p:nvPr/>
        </p:nvSpPr>
        <p:spPr>
          <a:xfrm>
            <a:off x="6317290" y="1279091"/>
            <a:ext cx="5342156" cy="4555093"/>
          </a:xfrm>
          <a:prstGeom prst="rect">
            <a:avLst/>
          </a:prstGeom>
        </p:spPr>
        <p:txBody>
          <a:bodyPr wrap="square">
            <a:spAutoFit/>
          </a:bodyPr>
          <a:lstStyle/>
          <a:p>
            <a:r>
              <a:rPr lang="en-US" sz="1800" b="1" kern="0" dirty="0">
                <a:solidFill>
                  <a:srgbClr val="015188"/>
                </a:solidFill>
                <a:latin typeface="+mn-lt"/>
              </a:rPr>
              <a:t>General Recommendations</a:t>
            </a:r>
          </a:p>
          <a:p>
            <a:pPr marL="285750" indent="-285750">
              <a:buFont typeface="Wingdings" panose="05000000000000000000" pitchFamily="2" charset="2"/>
              <a:buChar char="§"/>
            </a:pPr>
            <a:r>
              <a:rPr lang="en-US" sz="1600" b="1" kern="0" dirty="0">
                <a:solidFill>
                  <a:schemeClr val="accent4">
                    <a:lumMod val="25000"/>
                  </a:schemeClr>
                </a:solidFill>
                <a:latin typeface="+mn-lt"/>
              </a:rPr>
              <a:t>UPDATE</a:t>
            </a:r>
            <a:r>
              <a:rPr lang="en-US" sz="1600" kern="0" dirty="0">
                <a:solidFill>
                  <a:schemeClr val="accent4">
                    <a:lumMod val="25000"/>
                  </a:schemeClr>
                </a:solidFill>
                <a:latin typeface="+mn-lt"/>
              </a:rPr>
              <a:t> to the latest version of the operating system (e.g., Windows 10).</a:t>
            </a:r>
          </a:p>
          <a:p>
            <a:pPr marL="285750" indent="-285750">
              <a:buFont typeface="Wingdings" panose="05000000000000000000" pitchFamily="2" charset="2"/>
              <a:buChar char="§"/>
            </a:pPr>
            <a:r>
              <a:rPr lang="en-US" sz="1600" kern="0" dirty="0">
                <a:solidFill>
                  <a:schemeClr val="accent4">
                    <a:lumMod val="25000"/>
                  </a:schemeClr>
                </a:solidFill>
                <a:latin typeface="+mn-lt"/>
              </a:rPr>
              <a:t>Use </a:t>
            </a:r>
            <a:r>
              <a:rPr lang="en-US" sz="1600" b="1" kern="0" dirty="0">
                <a:solidFill>
                  <a:schemeClr val="accent4">
                    <a:lumMod val="25000"/>
                  </a:schemeClr>
                </a:solidFill>
                <a:latin typeface="+mn-lt"/>
              </a:rPr>
              <a:t>multiple-factor authentication (MFA)</a:t>
            </a:r>
            <a:r>
              <a:rPr lang="en-US" sz="1600" kern="0" dirty="0">
                <a:solidFill>
                  <a:schemeClr val="accent4">
                    <a:lumMod val="25000"/>
                  </a:schemeClr>
                </a:solidFill>
                <a:latin typeface="+mn-lt"/>
              </a:rPr>
              <a:t>.</a:t>
            </a:r>
          </a:p>
          <a:p>
            <a:pPr marL="285750" indent="-285750">
              <a:buFont typeface="Wingdings" panose="05000000000000000000" pitchFamily="2" charset="2"/>
              <a:buChar char="§"/>
            </a:pPr>
            <a:r>
              <a:rPr lang="en-US" sz="1600" kern="0" dirty="0">
                <a:solidFill>
                  <a:schemeClr val="accent4">
                    <a:lumMod val="25000"/>
                  </a:schemeClr>
                </a:solidFill>
                <a:latin typeface="+mn-lt"/>
              </a:rPr>
              <a:t>Use </a:t>
            </a:r>
            <a:r>
              <a:rPr lang="en-US" sz="1600" b="1" kern="0" dirty="0">
                <a:solidFill>
                  <a:schemeClr val="accent4">
                    <a:lumMod val="25000"/>
                  </a:schemeClr>
                </a:solidFill>
                <a:latin typeface="+mn-lt"/>
              </a:rPr>
              <a:t>strong passwords </a:t>
            </a:r>
            <a:r>
              <a:rPr lang="en-US" sz="1600" kern="0" dirty="0">
                <a:solidFill>
                  <a:schemeClr val="accent4">
                    <a:lumMod val="25000"/>
                  </a:schemeClr>
                </a:solidFill>
                <a:latin typeface="+mn-lt"/>
              </a:rPr>
              <a:t>to protect Remote Desktop Protocol (RDP) credentials.</a:t>
            </a:r>
          </a:p>
          <a:p>
            <a:pPr marL="285750" indent="-285750">
              <a:buFont typeface="Wingdings" panose="05000000000000000000" pitchFamily="2" charset="2"/>
              <a:buChar char="§"/>
            </a:pPr>
            <a:r>
              <a:rPr lang="en-US" sz="1600" kern="0" dirty="0">
                <a:solidFill>
                  <a:schemeClr val="accent4">
                    <a:lumMod val="25000"/>
                  </a:schemeClr>
                </a:solidFill>
                <a:latin typeface="+mn-lt"/>
              </a:rPr>
              <a:t>Ensure </a:t>
            </a:r>
            <a:r>
              <a:rPr lang="en-US" sz="1600" b="1" kern="0" dirty="0">
                <a:solidFill>
                  <a:schemeClr val="accent4">
                    <a:lumMod val="25000"/>
                  </a:schemeClr>
                </a:solidFill>
                <a:latin typeface="+mn-lt"/>
              </a:rPr>
              <a:t>anti-virus</a:t>
            </a:r>
            <a:r>
              <a:rPr lang="en-US" sz="1600" kern="0" dirty="0">
                <a:solidFill>
                  <a:schemeClr val="accent4">
                    <a:lumMod val="25000"/>
                  </a:schemeClr>
                </a:solidFill>
                <a:latin typeface="+mn-lt"/>
              </a:rPr>
              <a:t>, </a:t>
            </a:r>
            <a:r>
              <a:rPr lang="en-US" sz="1600" b="1" kern="0" dirty="0">
                <a:solidFill>
                  <a:schemeClr val="accent4">
                    <a:lumMod val="25000"/>
                  </a:schemeClr>
                </a:solidFill>
                <a:latin typeface="+mn-lt"/>
              </a:rPr>
              <a:t>spam filters</a:t>
            </a:r>
            <a:r>
              <a:rPr lang="en-US" sz="1600" kern="0" dirty="0">
                <a:solidFill>
                  <a:schemeClr val="accent4">
                    <a:lumMod val="25000"/>
                  </a:schemeClr>
                </a:solidFill>
                <a:latin typeface="+mn-lt"/>
              </a:rPr>
              <a:t>, and </a:t>
            </a:r>
            <a:r>
              <a:rPr lang="en-US" sz="1600" b="1" kern="0" dirty="0">
                <a:solidFill>
                  <a:schemeClr val="accent4">
                    <a:lumMod val="25000"/>
                  </a:schemeClr>
                </a:solidFill>
                <a:latin typeface="+mn-lt"/>
              </a:rPr>
              <a:t>firewalls</a:t>
            </a:r>
            <a:r>
              <a:rPr lang="en-US" sz="1600" kern="0" dirty="0">
                <a:solidFill>
                  <a:schemeClr val="accent4">
                    <a:lumMod val="25000"/>
                  </a:schemeClr>
                </a:solidFill>
                <a:latin typeface="+mn-lt"/>
              </a:rPr>
              <a:t> are </a:t>
            </a:r>
            <a:r>
              <a:rPr lang="en-US" sz="1600" b="1" kern="0" dirty="0">
                <a:solidFill>
                  <a:schemeClr val="accent4">
                    <a:lumMod val="25000"/>
                  </a:schemeClr>
                </a:solidFill>
                <a:latin typeface="+mn-lt"/>
              </a:rPr>
              <a:t>up to date</a:t>
            </a:r>
            <a:r>
              <a:rPr lang="en-US" sz="1600" kern="0" dirty="0">
                <a:solidFill>
                  <a:schemeClr val="accent4">
                    <a:lumMod val="25000"/>
                  </a:schemeClr>
                </a:solidFill>
                <a:latin typeface="+mn-lt"/>
              </a:rPr>
              <a:t>, </a:t>
            </a:r>
            <a:r>
              <a:rPr lang="en-US" sz="1600" b="1" kern="0" dirty="0">
                <a:solidFill>
                  <a:schemeClr val="accent4">
                    <a:lumMod val="25000"/>
                  </a:schemeClr>
                </a:solidFill>
                <a:latin typeface="+mn-lt"/>
              </a:rPr>
              <a:t>properly configured</a:t>
            </a:r>
            <a:r>
              <a:rPr lang="en-US" sz="1600" kern="0" dirty="0">
                <a:solidFill>
                  <a:schemeClr val="accent4">
                    <a:lumMod val="25000"/>
                  </a:schemeClr>
                </a:solidFill>
                <a:latin typeface="+mn-lt"/>
              </a:rPr>
              <a:t>, and</a:t>
            </a:r>
            <a:r>
              <a:rPr lang="en-US" sz="1600" b="1" kern="0" dirty="0">
                <a:solidFill>
                  <a:schemeClr val="accent4">
                    <a:lumMod val="25000"/>
                  </a:schemeClr>
                </a:solidFill>
                <a:latin typeface="+mn-lt"/>
              </a:rPr>
              <a:t> secure</a:t>
            </a:r>
            <a:r>
              <a:rPr lang="en-US" sz="1600" kern="0" dirty="0">
                <a:solidFill>
                  <a:schemeClr val="accent4">
                    <a:lumMod val="25000"/>
                  </a:schemeClr>
                </a:solidFill>
                <a:latin typeface="+mn-lt"/>
              </a:rPr>
              <a:t>.</a:t>
            </a:r>
          </a:p>
          <a:p>
            <a:pPr marL="285750" indent="-285750">
              <a:buFont typeface="Wingdings" panose="05000000000000000000" pitchFamily="2" charset="2"/>
              <a:buChar char="§"/>
            </a:pPr>
            <a:r>
              <a:rPr lang="en-US" sz="1600" b="1" kern="0" dirty="0">
                <a:solidFill>
                  <a:schemeClr val="accent4">
                    <a:lumMod val="25000"/>
                  </a:schemeClr>
                </a:solidFill>
                <a:latin typeface="+mn-lt"/>
              </a:rPr>
              <a:t>AUDIT network configurations </a:t>
            </a:r>
            <a:r>
              <a:rPr lang="en-US" sz="1600" kern="0" dirty="0">
                <a:solidFill>
                  <a:schemeClr val="accent4">
                    <a:lumMod val="25000"/>
                  </a:schemeClr>
                </a:solidFill>
                <a:latin typeface="+mn-lt"/>
              </a:rPr>
              <a:t>and </a:t>
            </a:r>
            <a:r>
              <a:rPr lang="en-US" sz="1600" b="1" kern="0" dirty="0">
                <a:solidFill>
                  <a:schemeClr val="accent4">
                    <a:lumMod val="25000"/>
                  </a:schemeClr>
                </a:solidFill>
                <a:latin typeface="+mn-lt"/>
              </a:rPr>
              <a:t>ISOLATE computer systems THAT CANNOT BE UPDATED</a:t>
            </a:r>
            <a:r>
              <a:rPr lang="en-US" sz="1600" kern="0" dirty="0">
                <a:solidFill>
                  <a:schemeClr val="accent4">
                    <a:lumMod val="25000"/>
                  </a:schemeClr>
                </a:solidFill>
                <a:latin typeface="+mn-lt"/>
              </a:rPr>
              <a:t>.</a:t>
            </a:r>
          </a:p>
          <a:p>
            <a:pPr marL="285750" indent="-285750">
              <a:buFont typeface="Wingdings" panose="05000000000000000000" pitchFamily="2" charset="2"/>
              <a:buChar char="§"/>
            </a:pPr>
            <a:r>
              <a:rPr lang="en-US" sz="1600" kern="0" dirty="0">
                <a:solidFill>
                  <a:schemeClr val="accent4">
                    <a:lumMod val="25000"/>
                  </a:schemeClr>
                </a:solidFill>
                <a:latin typeface="+mn-lt"/>
              </a:rPr>
              <a:t>Audit your network for systems using RDP, closing unused RDP ports, applying multiple-factor authentication wherever possible, and logging RDP login attempts.</a:t>
            </a:r>
          </a:p>
          <a:p>
            <a:pPr marL="285750" indent="-285750">
              <a:buFont typeface="Wingdings" panose="05000000000000000000" pitchFamily="2" charset="2"/>
              <a:buChar char="§"/>
            </a:pPr>
            <a:r>
              <a:rPr lang="en-US" sz="1600" b="1" kern="0" dirty="0">
                <a:solidFill>
                  <a:schemeClr val="accent4">
                    <a:lumMod val="25000"/>
                  </a:schemeClr>
                </a:solidFill>
                <a:latin typeface="+mn-lt"/>
              </a:rPr>
              <a:t>TRAIN users to identify and report attempts at social engineering.</a:t>
            </a:r>
          </a:p>
          <a:p>
            <a:pPr marL="285750" indent="-285750">
              <a:buFont typeface="Wingdings" panose="05000000000000000000" pitchFamily="2" charset="2"/>
              <a:buChar char="§"/>
            </a:pPr>
            <a:r>
              <a:rPr lang="en-US" sz="1600" b="1" kern="0" dirty="0">
                <a:solidFill>
                  <a:schemeClr val="accent4">
                    <a:lumMod val="25000"/>
                  </a:schemeClr>
                </a:solidFill>
                <a:latin typeface="+mn-lt"/>
              </a:rPr>
              <a:t>Identify and suspend access</a:t>
            </a:r>
            <a:r>
              <a:rPr lang="en-US" sz="1600" kern="0" dirty="0">
                <a:solidFill>
                  <a:schemeClr val="accent4">
                    <a:lumMod val="25000"/>
                  </a:schemeClr>
                </a:solidFill>
                <a:latin typeface="+mn-lt"/>
              </a:rPr>
              <a:t> of users exhibiting unusual activity.</a:t>
            </a:r>
          </a:p>
        </p:txBody>
      </p:sp>
      <p:sp>
        <p:nvSpPr>
          <p:cNvPr id="4" name="Rectangle 3">
            <a:extLst>
              <a:ext uri="{FF2B5EF4-FFF2-40B4-BE49-F238E27FC236}">
                <a16:creationId xmlns:a16="http://schemas.microsoft.com/office/drawing/2014/main" id="{24A236C5-E9AA-4698-9FF9-F67E813200AA}"/>
              </a:ext>
            </a:extLst>
          </p:cNvPr>
          <p:cNvSpPr/>
          <p:nvPr/>
        </p:nvSpPr>
        <p:spPr>
          <a:xfrm>
            <a:off x="1905000" y="6019800"/>
            <a:ext cx="6858000" cy="461665"/>
          </a:xfrm>
          <a:prstGeom prst="rect">
            <a:avLst/>
          </a:prstGeom>
        </p:spPr>
        <p:txBody>
          <a:bodyPr wrap="square">
            <a:spAutoFit/>
          </a:bodyPr>
          <a:lstStyle/>
          <a:p>
            <a:r>
              <a:rPr lang="en-US" b="1" u="sng" dirty="0">
                <a:solidFill>
                  <a:srgbClr val="000000"/>
                </a:solidFill>
              </a:rPr>
              <a:t>https://us-cert.cisa.gov/ncas/alerts/aa21-042a</a:t>
            </a:r>
          </a:p>
        </p:txBody>
      </p:sp>
    </p:spTree>
    <p:extLst>
      <p:ext uri="{BB962C8B-B14F-4D97-AF65-F5344CB8AC3E}">
        <p14:creationId xmlns:p14="http://schemas.microsoft.com/office/powerpoint/2010/main" val="89035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noChangeArrowheads="1"/>
          </p:cNvSpPr>
          <p:nvPr>
            <p:ph type="sldNum" sz="quarter" idx="10"/>
          </p:nvPr>
        </p:nvSpPr>
        <p:spPr>
          <a:xfrm>
            <a:off x="11126046" y="6177414"/>
            <a:ext cx="5334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7</a:t>
            </a:fld>
            <a:endParaRPr lang="en-US" altLang="en-US" sz="1200" dirty="0">
              <a:solidFill>
                <a:srgbClr val="5A5B5D"/>
              </a:solidFill>
            </a:endParaRPr>
          </a:p>
        </p:txBody>
      </p:sp>
      <p:pic>
        <p:nvPicPr>
          <p:cNvPr id="3" name="Picture 2">
            <a:extLst>
              <a:ext uri="{FF2B5EF4-FFF2-40B4-BE49-F238E27FC236}">
                <a16:creationId xmlns:a16="http://schemas.microsoft.com/office/drawing/2014/main" id="{BB555048-9829-0945-8873-7777DBF2C3AB}"/>
              </a:ext>
            </a:extLst>
          </p:cNvPr>
          <p:cNvPicPr>
            <a:picLocks noChangeAspect="1"/>
          </p:cNvPicPr>
          <p:nvPr/>
        </p:nvPicPr>
        <p:blipFill>
          <a:blip r:embed="rId3">
            <a:biLevel thresh="25000"/>
          </a:blip>
          <a:stretch>
            <a:fillRect/>
          </a:stretch>
        </p:blipFill>
        <p:spPr>
          <a:xfrm>
            <a:off x="1602283" y="65781"/>
            <a:ext cx="1147264" cy="973436"/>
          </a:xfrm>
          <a:prstGeom prst="rect">
            <a:avLst/>
          </a:prstGeom>
        </p:spPr>
      </p:pic>
      <p:sp>
        <p:nvSpPr>
          <p:cNvPr id="6" name="Content Placeholder 5">
            <a:extLst>
              <a:ext uri="{FF2B5EF4-FFF2-40B4-BE49-F238E27FC236}">
                <a16:creationId xmlns:a16="http://schemas.microsoft.com/office/drawing/2014/main" id="{33A3FFD9-AE80-429E-BD00-E20191BC8664}"/>
              </a:ext>
            </a:extLst>
          </p:cNvPr>
          <p:cNvSpPr txBox="1">
            <a:spLocks noChangeArrowheads="1"/>
          </p:cNvSpPr>
          <p:nvPr/>
        </p:nvSpPr>
        <p:spPr bwMode="auto">
          <a:xfrm>
            <a:off x="964762" y="1279091"/>
            <a:ext cx="4953001" cy="4299817"/>
          </a:xfrm>
          <a:prstGeom prst="rect">
            <a:avLst/>
          </a:prstGeom>
          <a:noFill/>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spcAft>
                <a:spcPts val="400"/>
              </a:spcAft>
              <a:buClr>
                <a:schemeClr val="accent4">
                  <a:lumMod val="75000"/>
                </a:schemeClr>
              </a:buClr>
            </a:pPr>
            <a:r>
              <a:rPr lang="en-US" sz="1800" b="1" kern="0" dirty="0">
                <a:solidFill>
                  <a:srgbClr val="015188"/>
                </a:solidFill>
              </a:rPr>
              <a:t>CISA Alert (AA21-042A): Compromise of U.S. Water Treatment Facility</a:t>
            </a:r>
          </a:p>
          <a:p>
            <a:pPr>
              <a:spcAft>
                <a:spcPts val="400"/>
              </a:spcAft>
              <a:buClr>
                <a:schemeClr val="accent4">
                  <a:lumMod val="75000"/>
                </a:schemeClr>
              </a:buClr>
            </a:pPr>
            <a:r>
              <a:rPr lang="en-US" sz="1600" b="1" kern="0" dirty="0">
                <a:solidFill>
                  <a:schemeClr val="accent4">
                    <a:lumMod val="25000"/>
                  </a:schemeClr>
                </a:solidFill>
              </a:rPr>
              <a:t>CYBER: </a:t>
            </a:r>
            <a:r>
              <a:rPr lang="en-US" sz="1600" kern="0" dirty="0">
                <a:solidFill>
                  <a:schemeClr val="accent4">
                    <a:lumMod val="25000"/>
                  </a:schemeClr>
                </a:solidFill>
              </a:rPr>
              <a:t>On February 5, 2021, unidentified cyber actors obtained unauthorized access to the supervisory control and data acquisition </a:t>
            </a:r>
            <a:r>
              <a:rPr lang="en-US" sz="1600" b="1" kern="0" dirty="0">
                <a:solidFill>
                  <a:schemeClr val="accent4">
                    <a:lumMod val="25000"/>
                  </a:schemeClr>
                </a:solidFill>
              </a:rPr>
              <a:t>(SCADA) </a:t>
            </a:r>
            <a:r>
              <a:rPr lang="en-US" sz="1600" kern="0" dirty="0">
                <a:solidFill>
                  <a:schemeClr val="accent4">
                    <a:lumMod val="25000"/>
                  </a:schemeClr>
                </a:solidFill>
              </a:rPr>
              <a:t>system at a U.S. drinking water treatment facility.</a:t>
            </a:r>
          </a:p>
          <a:p>
            <a:pPr>
              <a:spcAft>
                <a:spcPts val="400"/>
              </a:spcAft>
              <a:buClr>
                <a:schemeClr val="accent4">
                  <a:lumMod val="75000"/>
                </a:schemeClr>
              </a:buClr>
            </a:pPr>
            <a:r>
              <a:rPr lang="en-US" sz="1600" b="1" kern="0" dirty="0">
                <a:solidFill>
                  <a:schemeClr val="accent4">
                    <a:lumMod val="25000"/>
                  </a:schemeClr>
                </a:solidFill>
              </a:rPr>
              <a:t>PHYSICAL CONVERGENCE: </a:t>
            </a:r>
            <a:r>
              <a:rPr lang="en-US" sz="1600" kern="0" dirty="0">
                <a:solidFill>
                  <a:schemeClr val="accent4">
                    <a:lumMod val="25000"/>
                  </a:schemeClr>
                </a:solidFill>
              </a:rPr>
              <a:t>The unidentified actors used the SCADA system’s software to increase the amount of sodium hydroxide, also known as lye, a caustic chemical, as part of the water treatment process. </a:t>
            </a:r>
          </a:p>
          <a:p>
            <a:pPr>
              <a:spcAft>
                <a:spcPts val="400"/>
              </a:spcAft>
              <a:buClr>
                <a:schemeClr val="accent4">
                  <a:lumMod val="75000"/>
                </a:schemeClr>
              </a:buClr>
            </a:pPr>
            <a:r>
              <a:rPr lang="en-US" sz="1600" kern="0" dirty="0">
                <a:solidFill>
                  <a:schemeClr val="accent4">
                    <a:lumMod val="25000"/>
                  </a:schemeClr>
                </a:solidFill>
              </a:rPr>
              <a:t>The cyber actors likely accessed the system by exploiting cybersecurity weaknesses, including </a:t>
            </a:r>
            <a:r>
              <a:rPr lang="en-US" sz="1600" b="1" kern="0" dirty="0">
                <a:solidFill>
                  <a:schemeClr val="accent4">
                    <a:lumMod val="25000"/>
                  </a:schemeClr>
                </a:solidFill>
              </a:rPr>
              <a:t>poor password security</a:t>
            </a:r>
            <a:r>
              <a:rPr lang="en-US" sz="1600" kern="0" dirty="0">
                <a:solidFill>
                  <a:schemeClr val="accent4">
                    <a:lumMod val="25000"/>
                  </a:schemeClr>
                </a:solidFill>
              </a:rPr>
              <a:t>, and </a:t>
            </a:r>
            <a:r>
              <a:rPr lang="en-US" sz="1600" b="1" kern="0" dirty="0">
                <a:solidFill>
                  <a:schemeClr val="accent4">
                    <a:lumMod val="25000"/>
                  </a:schemeClr>
                </a:solidFill>
              </a:rPr>
              <a:t>outdated/unsupported operating systems</a:t>
            </a:r>
            <a:r>
              <a:rPr lang="en-US" sz="1600" kern="0" dirty="0">
                <a:solidFill>
                  <a:schemeClr val="accent4">
                    <a:lumMod val="25000"/>
                  </a:schemeClr>
                </a:solidFill>
              </a:rPr>
              <a:t>.</a:t>
            </a:r>
          </a:p>
        </p:txBody>
      </p:sp>
      <p:sp>
        <p:nvSpPr>
          <p:cNvPr id="9" name="Title 3">
            <a:extLst>
              <a:ext uri="{FF2B5EF4-FFF2-40B4-BE49-F238E27FC236}">
                <a16:creationId xmlns:a16="http://schemas.microsoft.com/office/drawing/2014/main" id="{BA496402-612B-5F40-A2E9-CCC03F228A2F}"/>
              </a:ext>
            </a:extLst>
          </p:cNvPr>
          <p:cNvSpPr>
            <a:spLocks noGrp="1"/>
          </p:cNvSpPr>
          <p:nvPr>
            <p:ph type="ctrTitle"/>
          </p:nvPr>
        </p:nvSpPr>
        <p:spPr>
          <a:xfrm>
            <a:off x="0" y="-8870"/>
            <a:ext cx="12192000" cy="1143000"/>
          </a:xfrm>
        </p:spPr>
        <p:txBody>
          <a:bodyPr/>
          <a:lstStyle/>
          <a:p>
            <a:pPr marL="457200"/>
            <a:r>
              <a:rPr lang="en-US" sz="3600" dirty="0"/>
              <a:t> Recent Advisories (Cont.)</a:t>
            </a:r>
          </a:p>
        </p:txBody>
      </p:sp>
      <p:sp>
        <p:nvSpPr>
          <p:cNvPr id="10" name="TextBox 9">
            <a:extLst>
              <a:ext uri="{FF2B5EF4-FFF2-40B4-BE49-F238E27FC236}">
                <a16:creationId xmlns:a16="http://schemas.microsoft.com/office/drawing/2014/main" id="{97F8B5F3-FE97-0A43-AABC-D1786A93719F}"/>
              </a:ext>
            </a:extLst>
          </p:cNvPr>
          <p:cNvSpPr txBox="1">
            <a:spLocks noChangeArrowheads="1"/>
          </p:cNvSpPr>
          <p:nvPr/>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pic>
        <p:nvPicPr>
          <p:cNvPr id="11" name="Picture 10">
            <a:extLst>
              <a:ext uri="{FF2B5EF4-FFF2-40B4-BE49-F238E27FC236}">
                <a16:creationId xmlns:a16="http://schemas.microsoft.com/office/drawing/2014/main" id="{64ADEC2B-D643-DC4A-8C80-A553A16AB45A}"/>
              </a:ext>
            </a:extLst>
          </p:cNvPr>
          <p:cNvPicPr>
            <a:picLocks noChangeAspect="1"/>
          </p:cNvPicPr>
          <p:nvPr/>
        </p:nvPicPr>
        <p:blipFill>
          <a:blip r:embed="rId3">
            <a:biLevel thresh="25000"/>
          </a:blip>
          <a:stretch>
            <a:fillRect/>
          </a:stretch>
        </p:blipFill>
        <p:spPr>
          <a:xfrm>
            <a:off x="304800" y="282646"/>
            <a:ext cx="659962" cy="559968"/>
          </a:xfrm>
          <a:prstGeom prst="rect">
            <a:avLst/>
          </a:prstGeom>
        </p:spPr>
      </p:pic>
      <p:sp>
        <p:nvSpPr>
          <p:cNvPr id="5" name="Rectangle 4">
            <a:extLst>
              <a:ext uri="{FF2B5EF4-FFF2-40B4-BE49-F238E27FC236}">
                <a16:creationId xmlns:a16="http://schemas.microsoft.com/office/drawing/2014/main" id="{DFE9DA03-7C80-4D63-9BC4-7F83788FD7DA}"/>
              </a:ext>
            </a:extLst>
          </p:cNvPr>
          <p:cNvSpPr/>
          <p:nvPr/>
        </p:nvSpPr>
        <p:spPr>
          <a:xfrm>
            <a:off x="6317290" y="1279091"/>
            <a:ext cx="5342156" cy="3816429"/>
          </a:xfrm>
          <a:prstGeom prst="rect">
            <a:avLst/>
          </a:prstGeom>
        </p:spPr>
        <p:txBody>
          <a:bodyPr wrap="square">
            <a:spAutoFit/>
          </a:bodyPr>
          <a:lstStyle/>
          <a:p>
            <a:r>
              <a:rPr lang="en-US" sz="1800" b="1" kern="0" dirty="0">
                <a:solidFill>
                  <a:srgbClr val="015188"/>
                </a:solidFill>
                <a:latin typeface="+mn-lt"/>
              </a:rPr>
              <a:t>WWS Security Recommendations</a:t>
            </a:r>
          </a:p>
          <a:p>
            <a:endParaRPr lang="en-US" sz="1600" kern="0" dirty="0">
              <a:solidFill>
                <a:schemeClr val="accent4">
                  <a:lumMod val="25000"/>
                </a:schemeClr>
              </a:solidFill>
              <a:latin typeface="+mn-lt"/>
            </a:endParaRPr>
          </a:p>
          <a:p>
            <a:r>
              <a:rPr lang="en-US" sz="1600" kern="0" dirty="0">
                <a:solidFill>
                  <a:schemeClr val="accent4">
                    <a:lumMod val="25000"/>
                  </a:schemeClr>
                </a:solidFill>
                <a:latin typeface="+mn-lt"/>
              </a:rPr>
              <a:t>The following </a:t>
            </a:r>
            <a:r>
              <a:rPr lang="en-US" sz="1600" b="1" kern="0" dirty="0">
                <a:solidFill>
                  <a:schemeClr val="accent4">
                    <a:lumMod val="25000"/>
                  </a:schemeClr>
                </a:solidFill>
                <a:latin typeface="+mn-lt"/>
              </a:rPr>
              <a:t>physical security </a:t>
            </a:r>
            <a:r>
              <a:rPr lang="en-US" sz="1600" kern="0" dirty="0">
                <a:solidFill>
                  <a:schemeClr val="accent4">
                    <a:lumMod val="25000"/>
                  </a:schemeClr>
                </a:solidFill>
                <a:latin typeface="+mn-lt"/>
              </a:rPr>
              <a:t>measures serve as additional protective measures:</a:t>
            </a:r>
          </a:p>
          <a:p>
            <a:pPr marL="285750" indent="-285750">
              <a:buFont typeface="Wingdings" panose="05000000000000000000" pitchFamily="2" charset="2"/>
              <a:buChar char="§"/>
            </a:pPr>
            <a:r>
              <a:rPr lang="en-US" sz="1600" kern="0" dirty="0">
                <a:solidFill>
                  <a:schemeClr val="accent4">
                    <a:lumMod val="25000"/>
                  </a:schemeClr>
                </a:solidFill>
                <a:latin typeface="+mn-lt"/>
              </a:rPr>
              <a:t>Install independent cyber-physical safety systems. These are systems that physically prevent dangerous conditions from occurring if the control system is compromised by a threat actor.</a:t>
            </a:r>
          </a:p>
          <a:p>
            <a:pPr marL="285750" indent="-285750">
              <a:buFont typeface="Wingdings" panose="05000000000000000000" pitchFamily="2" charset="2"/>
              <a:buChar char="§"/>
            </a:pPr>
            <a:endParaRPr lang="en-US" sz="1600" kern="0" dirty="0">
              <a:solidFill>
                <a:schemeClr val="accent4">
                  <a:lumMod val="25000"/>
                </a:schemeClr>
              </a:solidFill>
              <a:latin typeface="+mn-lt"/>
            </a:endParaRPr>
          </a:p>
          <a:p>
            <a:pPr marL="285750" indent="-285750">
              <a:buFont typeface="Wingdings" panose="05000000000000000000" pitchFamily="2" charset="2"/>
              <a:buChar char="§"/>
            </a:pPr>
            <a:r>
              <a:rPr lang="en-US" sz="1600" kern="0" dirty="0">
                <a:solidFill>
                  <a:schemeClr val="accent4">
                    <a:lumMod val="25000"/>
                  </a:schemeClr>
                </a:solidFill>
                <a:latin typeface="+mn-lt"/>
              </a:rPr>
              <a:t>Examples of cyber-physical safety system controls include:</a:t>
            </a:r>
          </a:p>
          <a:p>
            <a:pPr marL="742950" lvl="1" indent="-285750">
              <a:buFont typeface="Wingdings" panose="05000000000000000000" pitchFamily="2" charset="2"/>
              <a:buChar char="§"/>
            </a:pPr>
            <a:r>
              <a:rPr lang="en-US" sz="1600" dirty="0">
                <a:solidFill>
                  <a:srgbClr val="000000"/>
                </a:solidFill>
              </a:rPr>
              <a:t>Size of the chemical pump</a:t>
            </a:r>
          </a:p>
          <a:p>
            <a:pPr marL="742950" lvl="1" indent="-285750">
              <a:buFont typeface="Wingdings" panose="05000000000000000000" pitchFamily="2" charset="2"/>
              <a:buChar char="§"/>
            </a:pPr>
            <a:r>
              <a:rPr lang="en-US" sz="1600" dirty="0">
                <a:solidFill>
                  <a:srgbClr val="000000"/>
                </a:solidFill>
              </a:rPr>
              <a:t>Size of the chemical reservoir</a:t>
            </a:r>
          </a:p>
          <a:p>
            <a:pPr marL="742950" lvl="1" indent="-285750">
              <a:buFont typeface="Wingdings" panose="05000000000000000000" pitchFamily="2" charset="2"/>
              <a:buChar char="§"/>
            </a:pPr>
            <a:r>
              <a:rPr lang="en-US" sz="1600" dirty="0">
                <a:solidFill>
                  <a:srgbClr val="000000"/>
                </a:solidFill>
              </a:rPr>
              <a:t>Gearing on valves</a:t>
            </a:r>
          </a:p>
          <a:p>
            <a:pPr marL="742950" lvl="1" indent="-285750">
              <a:buFont typeface="Wingdings" panose="05000000000000000000" pitchFamily="2" charset="2"/>
              <a:buChar char="§"/>
            </a:pPr>
            <a:r>
              <a:rPr lang="en-US" sz="1600" dirty="0">
                <a:solidFill>
                  <a:srgbClr val="000000"/>
                </a:solidFill>
              </a:rPr>
              <a:t>Pressure switches, etc.</a:t>
            </a:r>
          </a:p>
        </p:txBody>
      </p:sp>
      <p:sp>
        <p:nvSpPr>
          <p:cNvPr id="13" name="Rectangle 12">
            <a:extLst>
              <a:ext uri="{FF2B5EF4-FFF2-40B4-BE49-F238E27FC236}">
                <a16:creationId xmlns:a16="http://schemas.microsoft.com/office/drawing/2014/main" id="{02FF169C-F57B-4A7F-B760-2761E8937F4C}"/>
              </a:ext>
            </a:extLst>
          </p:cNvPr>
          <p:cNvSpPr/>
          <p:nvPr/>
        </p:nvSpPr>
        <p:spPr>
          <a:xfrm>
            <a:off x="1905000" y="6019800"/>
            <a:ext cx="6858000" cy="461665"/>
          </a:xfrm>
          <a:prstGeom prst="rect">
            <a:avLst/>
          </a:prstGeom>
        </p:spPr>
        <p:txBody>
          <a:bodyPr wrap="square">
            <a:spAutoFit/>
          </a:bodyPr>
          <a:lstStyle/>
          <a:p>
            <a:r>
              <a:rPr lang="en-US" b="1" u="sng" dirty="0">
                <a:solidFill>
                  <a:srgbClr val="000000"/>
                </a:solidFill>
              </a:rPr>
              <a:t>https://us-cert.cisa.gov/ncas/alerts/aa21-042a</a:t>
            </a:r>
          </a:p>
        </p:txBody>
      </p:sp>
    </p:spTree>
    <p:extLst>
      <p:ext uri="{BB962C8B-B14F-4D97-AF65-F5344CB8AC3E}">
        <p14:creationId xmlns:p14="http://schemas.microsoft.com/office/powerpoint/2010/main" val="379493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8B26-C46B-403E-AF45-864A35289323}"/>
              </a:ext>
            </a:extLst>
          </p:cNvPr>
          <p:cNvSpPr>
            <a:spLocks noGrp="1"/>
          </p:cNvSpPr>
          <p:nvPr>
            <p:ph type="ctrTitle"/>
          </p:nvPr>
        </p:nvSpPr>
        <p:spPr/>
        <p:txBody>
          <a:bodyPr/>
          <a:lstStyle/>
          <a:p>
            <a:r>
              <a:rPr lang="en-US" dirty="0"/>
              <a:t>CISA Cyber Hygiene Observations</a:t>
            </a:r>
          </a:p>
        </p:txBody>
      </p:sp>
      <p:sp>
        <p:nvSpPr>
          <p:cNvPr id="3" name="Slide Number Placeholder 2">
            <a:extLst>
              <a:ext uri="{FF2B5EF4-FFF2-40B4-BE49-F238E27FC236}">
                <a16:creationId xmlns:a16="http://schemas.microsoft.com/office/drawing/2014/main" id="{86D7FEEA-79F9-4BBB-9C1D-71CBC83F7C63}"/>
              </a:ext>
            </a:extLst>
          </p:cNvPr>
          <p:cNvSpPr>
            <a:spLocks noGrp="1"/>
          </p:cNvSpPr>
          <p:nvPr>
            <p:ph type="sldNum" sz="quarter" idx="10"/>
          </p:nvPr>
        </p:nvSpPr>
        <p:spPr/>
        <p:txBody>
          <a:bodyPr/>
          <a:lstStyle/>
          <a:p>
            <a:pPr>
              <a:defRPr/>
            </a:pPr>
            <a:fld id="{549690C8-B626-274D-8FA3-63299A4ABD75}" type="slidenum">
              <a:rPr lang="en-US" altLang="en-US" smtClean="0"/>
              <a:pPr>
                <a:defRPr/>
              </a:pPr>
              <a:t>8</a:t>
            </a:fld>
            <a:endParaRPr lang="en-US" altLang="en-US"/>
          </a:p>
        </p:txBody>
      </p:sp>
      <p:sp>
        <p:nvSpPr>
          <p:cNvPr id="4" name="Rectangle 3">
            <a:extLst>
              <a:ext uri="{FF2B5EF4-FFF2-40B4-BE49-F238E27FC236}">
                <a16:creationId xmlns:a16="http://schemas.microsoft.com/office/drawing/2014/main" id="{AE2DD4DC-F84F-489E-B60B-B539152AA105}"/>
              </a:ext>
            </a:extLst>
          </p:cNvPr>
          <p:cNvSpPr/>
          <p:nvPr/>
        </p:nvSpPr>
        <p:spPr>
          <a:xfrm>
            <a:off x="1024568" y="1360972"/>
            <a:ext cx="7744858" cy="461665"/>
          </a:xfrm>
          <a:prstGeom prst="rect">
            <a:avLst/>
          </a:prstGeom>
        </p:spPr>
        <p:txBody>
          <a:bodyPr wrap="square">
            <a:spAutoFit/>
          </a:bodyPr>
          <a:lstStyle/>
          <a:p>
            <a:r>
              <a:rPr lang="en-US" dirty="0">
                <a:solidFill>
                  <a:srgbClr val="003265"/>
                </a:solidFill>
                <a:latin typeface="Franklin Gothic Demi" panose="020B0703020102020204" pitchFamily="34" charset="0"/>
              </a:rPr>
              <a:t>COMMON WEAKNESSES &amp; THREATS:</a:t>
            </a:r>
            <a:endParaRPr lang="en-US" dirty="0"/>
          </a:p>
        </p:txBody>
      </p:sp>
      <p:sp>
        <p:nvSpPr>
          <p:cNvPr id="8" name="Rectangle 7">
            <a:extLst>
              <a:ext uri="{FF2B5EF4-FFF2-40B4-BE49-F238E27FC236}">
                <a16:creationId xmlns:a16="http://schemas.microsoft.com/office/drawing/2014/main" id="{FAF83C0D-EC6F-4151-9A30-918CB3EF4650}"/>
              </a:ext>
            </a:extLst>
          </p:cNvPr>
          <p:cNvSpPr/>
          <p:nvPr/>
        </p:nvSpPr>
        <p:spPr>
          <a:xfrm>
            <a:off x="1384452" y="1828800"/>
            <a:ext cx="8596829" cy="4154984"/>
          </a:xfrm>
          <a:prstGeom prst="rect">
            <a:avLst/>
          </a:prstGeom>
        </p:spPr>
        <p:txBody>
          <a:bodyPr wrap="square">
            <a:spAutoFit/>
          </a:bodyPr>
          <a:lstStyle/>
          <a:p>
            <a:pPr marL="91440" indent="-342900">
              <a:buFont typeface="Arial" panose="020B0604020202020204" pitchFamily="34" charset="0"/>
              <a:buChar char="•"/>
            </a:pPr>
            <a:r>
              <a:rPr lang="en-US" dirty="0">
                <a:solidFill>
                  <a:srgbClr val="003265"/>
                </a:solidFill>
                <a:latin typeface="Franklin Gothic Demi" panose="020B0703020102020204" pitchFamily="34" charset="0"/>
              </a:rPr>
              <a:t>PHISHING SUSCEPTIBILITY</a:t>
            </a:r>
          </a:p>
          <a:p>
            <a:pPr marL="91440" indent="-342900">
              <a:buFont typeface="Arial" panose="020B0604020202020204" pitchFamily="34" charset="0"/>
              <a:buChar char="•"/>
            </a:pPr>
            <a:endParaRPr lang="en-US" dirty="0">
              <a:solidFill>
                <a:srgbClr val="003265"/>
              </a:solidFill>
              <a:latin typeface="Franklin Gothic Demi" panose="020B0703020102020204" pitchFamily="34" charset="0"/>
            </a:endParaRPr>
          </a:p>
          <a:p>
            <a:pPr marL="91440" indent="-342900">
              <a:buFont typeface="Arial" panose="020B0604020202020204" pitchFamily="34" charset="0"/>
              <a:buChar char="•"/>
            </a:pPr>
            <a:r>
              <a:rPr lang="en-US" dirty="0">
                <a:solidFill>
                  <a:srgbClr val="003265"/>
                </a:solidFill>
                <a:latin typeface="Franklin Gothic Demi" panose="020B0703020102020204" pitchFamily="34" charset="0"/>
              </a:rPr>
              <a:t>USER/ACCOUNT PERMISSIONS </a:t>
            </a:r>
          </a:p>
          <a:p>
            <a:pPr marL="91440" indent="-342900">
              <a:buFont typeface="Arial" panose="020B0604020202020204" pitchFamily="34" charset="0"/>
              <a:buChar char="•"/>
            </a:pPr>
            <a:endParaRPr lang="en-US" dirty="0">
              <a:solidFill>
                <a:srgbClr val="003265"/>
              </a:solidFill>
              <a:latin typeface="Franklin Gothic Demi" panose="020B0703020102020204" pitchFamily="34" charset="0"/>
            </a:endParaRPr>
          </a:p>
          <a:p>
            <a:pPr marL="91440" indent="-342900">
              <a:buFont typeface="Arial" panose="020B0604020202020204" pitchFamily="34" charset="0"/>
              <a:buChar char="•"/>
            </a:pPr>
            <a:r>
              <a:rPr lang="en-US" dirty="0">
                <a:solidFill>
                  <a:srgbClr val="003265"/>
                </a:solidFill>
                <a:latin typeface="Franklin Gothic Demi" panose="020B0703020102020204" pitchFamily="34" charset="0"/>
              </a:rPr>
              <a:t>PATCH MANAGEMENT</a:t>
            </a:r>
          </a:p>
          <a:p>
            <a:pPr marL="91440" indent="-342900">
              <a:buFont typeface="Arial" panose="020B0604020202020204" pitchFamily="34" charset="0"/>
              <a:buChar char="•"/>
            </a:pPr>
            <a:endParaRPr lang="en-US" dirty="0">
              <a:solidFill>
                <a:srgbClr val="003265"/>
              </a:solidFill>
              <a:latin typeface="Franklin Gothic Demi" panose="020B0703020102020204" pitchFamily="34" charset="0"/>
            </a:endParaRPr>
          </a:p>
          <a:p>
            <a:pPr marL="91440" indent="-342900">
              <a:buFont typeface="Arial" panose="020B0604020202020204" pitchFamily="34" charset="0"/>
              <a:buChar char="•"/>
            </a:pPr>
            <a:r>
              <a:rPr lang="en-US" dirty="0">
                <a:solidFill>
                  <a:srgbClr val="003265"/>
                </a:solidFill>
                <a:latin typeface="Franklin Gothic Demi" panose="020B0703020102020204" pitchFamily="34" charset="0"/>
              </a:rPr>
              <a:t>UNSUPPORTED OPERATING SYSTEM &amp; APPLICATIONS</a:t>
            </a:r>
          </a:p>
          <a:p>
            <a:pPr marL="91440" indent="-342900">
              <a:buFont typeface="Arial" panose="020B0604020202020204" pitchFamily="34" charset="0"/>
              <a:buChar char="•"/>
            </a:pPr>
            <a:endParaRPr lang="en-US" dirty="0">
              <a:solidFill>
                <a:srgbClr val="003265"/>
              </a:solidFill>
              <a:latin typeface="Franklin Gothic Demi" panose="020B0703020102020204" pitchFamily="34" charset="0"/>
            </a:endParaRPr>
          </a:p>
          <a:p>
            <a:pPr marL="91440" indent="-342900">
              <a:buFont typeface="Arial" panose="020B0604020202020204" pitchFamily="34" charset="0"/>
              <a:buChar char="•"/>
            </a:pPr>
            <a:r>
              <a:rPr lang="en-US" dirty="0">
                <a:solidFill>
                  <a:srgbClr val="003265"/>
                </a:solidFill>
                <a:latin typeface="Franklin Gothic Demi" panose="020B0703020102020204" pitchFamily="34" charset="0"/>
              </a:rPr>
              <a:t>POTENTIALLY RISKY SERVICES</a:t>
            </a:r>
          </a:p>
          <a:p>
            <a:pPr marL="91440" indent="-342900">
              <a:buFont typeface="Arial" panose="020B0604020202020204" pitchFamily="34" charset="0"/>
              <a:buChar char="•"/>
            </a:pPr>
            <a:endParaRPr lang="en-US" dirty="0">
              <a:solidFill>
                <a:srgbClr val="003265"/>
              </a:solidFill>
              <a:latin typeface="Franklin Gothic Demi" panose="020B0703020102020204" pitchFamily="34" charset="0"/>
            </a:endParaRPr>
          </a:p>
          <a:p>
            <a:pPr marL="91440" indent="-342900">
              <a:buFont typeface="Arial" panose="020B0604020202020204" pitchFamily="34" charset="0"/>
              <a:buChar char="•"/>
            </a:pPr>
            <a:r>
              <a:rPr lang="en-US" dirty="0">
                <a:solidFill>
                  <a:srgbClr val="003265"/>
                </a:solidFill>
                <a:latin typeface="Franklin Gothic Demi" panose="020B0703020102020204" pitchFamily="34" charset="0"/>
              </a:rPr>
              <a:t>NETWORK SEGMENTATION/CONFIGURATION</a:t>
            </a:r>
          </a:p>
        </p:txBody>
      </p:sp>
    </p:spTree>
    <p:extLst>
      <p:ext uri="{BB962C8B-B14F-4D97-AF65-F5344CB8AC3E}">
        <p14:creationId xmlns:p14="http://schemas.microsoft.com/office/powerpoint/2010/main" val="31178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noChangeArrowheads="1"/>
          </p:cNvSpPr>
          <p:nvPr>
            <p:ph type="sldNum" sz="quarter" idx="10"/>
          </p:nvPr>
        </p:nvSpPr>
        <p:spPr>
          <a:xfrm>
            <a:off x="11126046" y="6177414"/>
            <a:ext cx="533400" cy="277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9</a:t>
            </a:fld>
            <a:endParaRPr lang="en-US" altLang="en-US" sz="1200" dirty="0">
              <a:solidFill>
                <a:srgbClr val="5A5B5D"/>
              </a:solidFill>
            </a:endParaRPr>
          </a:p>
        </p:txBody>
      </p:sp>
      <p:pic>
        <p:nvPicPr>
          <p:cNvPr id="3" name="Picture 2">
            <a:extLst>
              <a:ext uri="{FF2B5EF4-FFF2-40B4-BE49-F238E27FC236}">
                <a16:creationId xmlns:a16="http://schemas.microsoft.com/office/drawing/2014/main" id="{BB555048-9829-0945-8873-7777DBF2C3AB}"/>
              </a:ext>
            </a:extLst>
          </p:cNvPr>
          <p:cNvPicPr>
            <a:picLocks noChangeAspect="1"/>
          </p:cNvPicPr>
          <p:nvPr/>
        </p:nvPicPr>
        <p:blipFill>
          <a:blip r:embed="rId3">
            <a:biLevel thresh="25000"/>
          </a:blip>
          <a:stretch>
            <a:fillRect/>
          </a:stretch>
        </p:blipFill>
        <p:spPr>
          <a:xfrm>
            <a:off x="1602283" y="65781"/>
            <a:ext cx="1147264" cy="973436"/>
          </a:xfrm>
          <a:prstGeom prst="rect">
            <a:avLst/>
          </a:prstGeom>
        </p:spPr>
      </p:pic>
      <p:sp>
        <p:nvSpPr>
          <p:cNvPr id="6" name="Content Placeholder 5">
            <a:extLst>
              <a:ext uri="{FF2B5EF4-FFF2-40B4-BE49-F238E27FC236}">
                <a16:creationId xmlns:a16="http://schemas.microsoft.com/office/drawing/2014/main" id="{33A3FFD9-AE80-429E-BD00-E20191BC8664}"/>
              </a:ext>
            </a:extLst>
          </p:cNvPr>
          <p:cNvSpPr txBox="1">
            <a:spLocks noChangeArrowheads="1"/>
          </p:cNvSpPr>
          <p:nvPr/>
        </p:nvSpPr>
        <p:spPr bwMode="auto">
          <a:xfrm>
            <a:off x="249326" y="1425646"/>
            <a:ext cx="9779438" cy="4299817"/>
          </a:xfrm>
          <a:prstGeom prst="rect">
            <a:avLst/>
          </a:prstGeom>
          <a:noFill/>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lvl="1">
              <a:spcAft>
                <a:spcPts val="400"/>
              </a:spcAft>
              <a:buClr>
                <a:schemeClr val="accent4">
                  <a:lumMod val="75000"/>
                </a:schemeClr>
              </a:buClr>
            </a:pPr>
            <a:r>
              <a:rPr lang="en-US" sz="2400" dirty="0">
                <a:solidFill>
                  <a:srgbClr val="003265"/>
                </a:solidFill>
                <a:latin typeface="Franklin Gothic Demi" panose="020B0703020102020204" pitchFamily="34" charset="0"/>
              </a:rPr>
              <a:t>WHAT IS RANSOMWARE AND HOW DOES IT WORK?</a:t>
            </a:r>
          </a:p>
          <a:p>
            <a:pPr lvl="1">
              <a:spcAft>
                <a:spcPts val="400"/>
              </a:spcAft>
              <a:buClr>
                <a:schemeClr val="accent4">
                  <a:lumMod val="75000"/>
                </a:schemeClr>
              </a:buClr>
            </a:pPr>
            <a:endParaRPr lang="en-US" sz="2400" dirty="0">
              <a:solidFill>
                <a:srgbClr val="003265"/>
              </a:solidFill>
              <a:latin typeface="Franklin Gothic Demi" panose="020B0703020102020204" pitchFamily="34" charset="0"/>
            </a:endParaRPr>
          </a:p>
          <a:p>
            <a:pPr lvl="1">
              <a:spcAft>
                <a:spcPts val="400"/>
              </a:spcAft>
              <a:buClr>
                <a:schemeClr val="accent4">
                  <a:lumMod val="75000"/>
                </a:schemeClr>
              </a:buClr>
            </a:pPr>
            <a:r>
              <a:rPr lang="en-US" sz="2400" dirty="0">
                <a:solidFill>
                  <a:srgbClr val="003265"/>
                </a:solidFill>
                <a:latin typeface="Franklin Gothic Demi" panose="020B0703020102020204" pitchFamily="34" charset="0"/>
              </a:rPr>
              <a:t>WHO IS AT RISK OF A RANSOMWARE ATTACK?</a:t>
            </a:r>
          </a:p>
          <a:p>
            <a:pPr lvl="1">
              <a:spcAft>
                <a:spcPts val="400"/>
              </a:spcAft>
              <a:buClr>
                <a:schemeClr val="accent4">
                  <a:lumMod val="75000"/>
                </a:schemeClr>
              </a:buClr>
            </a:pPr>
            <a:endParaRPr lang="en-US" sz="2400" dirty="0">
              <a:solidFill>
                <a:srgbClr val="003265"/>
              </a:solidFill>
              <a:latin typeface="Franklin Gothic Demi" panose="020B0703020102020204" pitchFamily="34" charset="0"/>
            </a:endParaRPr>
          </a:p>
          <a:p>
            <a:pPr lvl="1">
              <a:spcAft>
                <a:spcPts val="400"/>
              </a:spcAft>
              <a:buClr>
                <a:schemeClr val="accent4">
                  <a:lumMod val="75000"/>
                </a:schemeClr>
              </a:buClr>
            </a:pPr>
            <a:r>
              <a:rPr lang="en-US" sz="2400" dirty="0">
                <a:solidFill>
                  <a:srgbClr val="003265"/>
                </a:solidFill>
                <a:latin typeface="Franklin Gothic Demi" panose="020B0703020102020204" pitchFamily="34" charset="0"/>
              </a:rPr>
              <a:t>HOW BIG OF A PROBLEM IS RANSOMWARE? </a:t>
            </a:r>
          </a:p>
        </p:txBody>
      </p:sp>
      <p:sp>
        <p:nvSpPr>
          <p:cNvPr id="9" name="Title 3">
            <a:extLst>
              <a:ext uri="{FF2B5EF4-FFF2-40B4-BE49-F238E27FC236}">
                <a16:creationId xmlns:a16="http://schemas.microsoft.com/office/drawing/2014/main" id="{BA496402-612B-5F40-A2E9-CCC03F228A2F}"/>
              </a:ext>
            </a:extLst>
          </p:cNvPr>
          <p:cNvSpPr>
            <a:spLocks noGrp="1"/>
          </p:cNvSpPr>
          <p:nvPr>
            <p:ph type="ctrTitle"/>
          </p:nvPr>
        </p:nvSpPr>
        <p:spPr>
          <a:xfrm>
            <a:off x="0" y="-8870"/>
            <a:ext cx="12192000" cy="1143000"/>
          </a:xfrm>
        </p:spPr>
        <p:txBody>
          <a:bodyPr/>
          <a:lstStyle/>
          <a:p>
            <a:pPr marL="457200"/>
            <a:r>
              <a:rPr lang="en-US" sz="3600" dirty="0"/>
              <a:t> RANSOMWARE</a:t>
            </a:r>
          </a:p>
        </p:txBody>
      </p:sp>
      <p:sp>
        <p:nvSpPr>
          <p:cNvPr id="10" name="TextBox 9">
            <a:extLst>
              <a:ext uri="{FF2B5EF4-FFF2-40B4-BE49-F238E27FC236}">
                <a16:creationId xmlns:a16="http://schemas.microsoft.com/office/drawing/2014/main" id="{97F8B5F3-FE97-0A43-AABC-D1786A93719F}"/>
              </a:ext>
            </a:extLst>
          </p:cNvPr>
          <p:cNvSpPr txBox="1">
            <a:spLocks noChangeArrowheads="1"/>
          </p:cNvSpPr>
          <p:nvPr/>
        </p:nvSpPr>
        <p:spPr bwMode="auto">
          <a:xfrm>
            <a:off x="10896600" y="171948"/>
            <a:ext cx="1100137"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defRPr/>
            </a:pPr>
            <a:r>
              <a:rPr lang="en-US" altLang="en-US" sz="1200" b="1" dirty="0">
                <a:solidFill>
                  <a:srgbClr val="FFFFFF"/>
                </a:solidFill>
              </a:rPr>
              <a:t>TLP:WHITE</a:t>
            </a:r>
          </a:p>
        </p:txBody>
      </p:sp>
      <p:pic>
        <p:nvPicPr>
          <p:cNvPr id="11" name="Picture 10">
            <a:extLst>
              <a:ext uri="{FF2B5EF4-FFF2-40B4-BE49-F238E27FC236}">
                <a16:creationId xmlns:a16="http://schemas.microsoft.com/office/drawing/2014/main" id="{64ADEC2B-D643-DC4A-8C80-A553A16AB45A}"/>
              </a:ext>
            </a:extLst>
          </p:cNvPr>
          <p:cNvPicPr>
            <a:picLocks noChangeAspect="1"/>
          </p:cNvPicPr>
          <p:nvPr/>
        </p:nvPicPr>
        <p:blipFill>
          <a:blip r:embed="rId3">
            <a:biLevel thresh="25000"/>
          </a:blip>
          <a:stretch>
            <a:fillRect/>
          </a:stretch>
        </p:blipFill>
        <p:spPr>
          <a:xfrm>
            <a:off x="304800" y="282646"/>
            <a:ext cx="659962" cy="559968"/>
          </a:xfrm>
          <a:prstGeom prst="rect">
            <a:avLst/>
          </a:prstGeom>
        </p:spPr>
      </p:pic>
      <p:pic>
        <p:nvPicPr>
          <p:cNvPr id="16" name="Picture 15" descr="A picture containing calendar&#10;&#10;Description automatically generated">
            <a:extLst>
              <a:ext uri="{FF2B5EF4-FFF2-40B4-BE49-F238E27FC236}">
                <a16:creationId xmlns:a16="http://schemas.microsoft.com/office/drawing/2014/main" id="{14B9BD9D-6A29-4FCB-BA5F-FDFEFFCE79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49547" y="4347767"/>
            <a:ext cx="3874592" cy="2169174"/>
          </a:xfrm>
          <a:prstGeom prst="rect">
            <a:avLst/>
          </a:prstGeom>
        </p:spPr>
      </p:pic>
      <p:pic>
        <p:nvPicPr>
          <p:cNvPr id="22" name="Picture 21" descr="Text&#10;&#10;Description automatically generated">
            <a:extLst>
              <a:ext uri="{FF2B5EF4-FFF2-40B4-BE49-F238E27FC236}">
                <a16:creationId xmlns:a16="http://schemas.microsoft.com/office/drawing/2014/main" id="{D1B17D0A-D415-4C79-BBCE-5D386875776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67625" y="2016917"/>
            <a:ext cx="4096049" cy="3210863"/>
          </a:xfrm>
          <a:prstGeom prst="rect">
            <a:avLst/>
          </a:prstGeom>
        </p:spPr>
      </p:pic>
    </p:spTree>
    <p:extLst>
      <p:ext uri="{BB962C8B-B14F-4D97-AF65-F5344CB8AC3E}">
        <p14:creationId xmlns:p14="http://schemas.microsoft.com/office/powerpoint/2010/main" val="2383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iaLink xmlns="6bcb3f54-5b1a-4ba6-8323-e9183f063e7f">
      <Url xsi:nil="true"/>
      <Description xsi:nil="true"/>
    </viaLink>
    <Document_x0020_POC xmlns="6bcb3f54-5b1a-4ba6-8323-e9183f063e7f">
      <UserInfo>
        <DisplayName>Price, Thais (CTR)</DisplayName>
        <AccountId>781</AccountId>
        <AccountType/>
      </UserInfo>
    </Document_x0020_POC>
    <Description0 xmlns="6bcb3f54-5b1a-4ba6-8323-e9183f063e7f" xsi:nil="true"/>
    <Designation xmlns="6bcb3f54-5b1a-4ba6-8323-e9183f063e7f" xsi:nil="true"/>
    <Sub_x002d_Category xmlns="6bcb3f54-5b1a-4ba6-8323-e9183f063e7f" xsi:nil="true"/>
    <Status xmlns="6bcb3f54-5b1a-4ba6-8323-e9183f063e7f">Active</Status>
    <Category0 xmlns="6bcb3f54-5b1a-4ba6-8323-e9183f063e7f">Department of Homeland Security (DHS)</Category0>
    <StrategicComms xmlns="6bcb3f54-5b1a-4ba6-8323-e9183f063e7f">false</StrategicComms>
    <Resource_x0020_Description xmlns="6bcb3f54-5b1a-4ba6-8323-e9183f063e7f" xsi:nil="true"/>
    <Recurrence xmlns="6bcb3f54-5b1a-4ba6-8323-e9183f063e7f" xsi:nil="true"/>
    <Category xmlns="6bcb3f54-5b1a-4ba6-8323-e9183f063e7f">[Internal] SECIR</Category>
    <Resource xmlns="6bcb3f54-5b1a-4ba6-8323-e9183f063e7f">true</Resource>
    <Classification xmlns="6bcb3f54-5b1a-4ba6-8323-e9183f063e7f">
      <Value>Slide Deck</Value>
    </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51CEFCBDCE0428EFDEA632D1F8E9C" ma:contentTypeVersion="22" ma:contentTypeDescription="Create a new document." ma:contentTypeScope="" ma:versionID="d72dce9a011e2c10706e11b202eca095">
  <xsd:schema xmlns:xsd="http://www.w3.org/2001/XMLSchema" xmlns:xs="http://www.w3.org/2001/XMLSchema" xmlns:p="http://schemas.microsoft.com/office/2006/metadata/properties" xmlns:ns2="6bcb3f54-5b1a-4ba6-8323-e9183f063e7f" xmlns:ns3="6d7b1d85-234d-4e94-a1e2-5f4e8b1ab028" targetNamespace="http://schemas.microsoft.com/office/2006/metadata/properties" ma:root="true" ma:fieldsID="50cb3e9df8c90c9407bb9f3b2acff973" ns2:_="" ns3:_="">
    <xsd:import namespace="6bcb3f54-5b1a-4ba6-8323-e9183f063e7f"/>
    <xsd:import namespace="6d7b1d85-234d-4e94-a1e2-5f4e8b1ab028"/>
    <xsd:element name="properties">
      <xsd:complexType>
        <xsd:sequence>
          <xsd:element name="documentManagement">
            <xsd:complexType>
              <xsd:all>
                <xsd:element ref="ns2:Category" minOccurs="0"/>
                <xsd:element ref="ns2:Category0" minOccurs="0"/>
                <xsd:element ref="ns2:Sub_x002d_Category" minOccurs="0"/>
                <xsd:element ref="ns2:Description0" minOccurs="0"/>
                <xsd:element ref="ns2:viaLink" minOccurs="0"/>
                <xsd:element ref="ns2:Status" minOccurs="0"/>
                <xsd:element ref="ns2:Resource" minOccurs="0"/>
                <xsd:element ref="ns2:Resource_x0020_Description" minOccurs="0"/>
                <xsd:element ref="ns2:Classification" minOccurs="0"/>
                <xsd:element ref="ns2:Recurrence" minOccurs="0"/>
                <xsd:element ref="ns2:Designation" minOccurs="0"/>
                <xsd:element ref="ns2:StrategicComms" minOccurs="0"/>
                <xsd:element ref="ns2:Document_x0020_POC"/>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b3f54-5b1a-4ba6-8323-e9183f063e7f" elementFormDefault="qualified">
    <xsd:import namespace="http://schemas.microsoft.com/office/2006/documentManagement/types"/>
    <xsd:import namespace="http://schemas.microsoft.com/office/infopath/2007/PartnerControls"/>
    <xsd:element name="Category" ma:index="8" nillable="true" ma:displayName="Function" ma:format="Dropdown" ma:internalName="Category" ma:readOnly="false">
      <xsd:simpleType>
        <xsd:restriction base="dms:Choice">
          <xsd:enumeration value="Administrative"/>
          <xsd:enumeration value="Operations"/>
          <xsd:enumeration value="Program Management"/>
          <xsd:enumeration value="[Internal] SECIR"/>
          <xsd:enumeration value="[External] SECIR"/>
        </xsd:restriction>
      </xsd:simpleType>
    </xsd:element>
    <xsd:element name="Category0" ma:index="9" nillable="true" ma:displayName="Category" ma:format="Dropdown" ma:internalName="Category0" ma:readOnly="false">
      <xsd:simpleType>
        <xsd:restriction base="dms:Choice">
          <xsd:enumeration value="Engagements"/>
          <xsd:enumeration value="Fleet Vehicle Management"/>
          <xsd:enumeration value="General Resource"/>
          <xsd:enumeration value="Hiring and Onboarding Process"/>
          <xsd:enumeration value="Request for Information"/>
          <xsd:enumeration value="Legal and Policy Authorities"/>
          <xsd:enumeration value="Process Improvement and Standardization"/>
          <xsd:enumeration value="Program Background"/>
          <xsd:enumeration value="Projects and Initiatives"/>
          <xsd:enumeration value="Reporting"/>
          <xsd:enumeration value="Training and Support"/>
          <xsd:enumeration value="[Internal]"/>
          <xsd:enumeration value="Cyber Education and Awareness (CE&amp;A) Branch"/>
          <xsd:enumeration value="Partnership and Engagement (P&amp;E) Branch"/>
          <xsd:enumeration value="SECIR Front Office"/>
          <xsd:enumeration value="[External]"/>
          <xsd:enumeration value="Department of Homeland Security (DHS)"/>
          <xsd:enumeration value="Executive Secretariat Task Tracker (ESTT)"/>
          <xsd:enumeration value="Federal Network Resilience (FNR) Division"/>
          <xsd:enumeration value="National Institute of Standards and Technology (NIST)"/>
          <xsd:enumeration value="National Protection and Programs Directorate (NPPD)"/>
          <xsd:enumeration value="National Cybersecurity and Communications Integration Center (NCCIC) Division"/>
          <xsd:enumeration value="Network Security Deployment (NSD) Division"/>
          <xsd:enumeration value="Office of Cybersecurity and Communications (CS&amp;C)"/>
          <xsd:enumeration value="Office of Emergency Communications (OEC) Division"/>
        </xsd:restriction>
      </xsd:simpleType>
    </xsd:element>
    <xsd:element name="Sub_x002d_Category" ma:index="10" nillable="true" ma:displayName="Sub-Category" ma:format="Dropdown" ma:internalName="Sub_x002d_Category" ma:readOnly="false">
      <xsd:simpleType>
        <xsd:restriction base="dms:Choice">
          <xsd:enumeration value="2018 Midterm Elections"/>
          <xsd:enumeration value="Carnegie Mellon University (CMU)"/>
          <xsd:enumeration value="CSA_Cyberadvisor"/>
          <xsd:enumeration value="CSA_Ops"/>
          <xsd:enumeration value="CSA_Support"/>
          <xsd:enumeration value="Cyber Infrastructure Survey (CIS)"/>
          <xsd:enumeration value="Cyber Protective Visit"/>
          <xsd:enumeration value="Cyber Resilience Review (CRR)"/>
          <xsd:enumeration value="Cyber Resilience Workshop"/>
          <xsd:enumeration value="Cyber Security Evaluation Tool (CSET)"/>
          <xsd:enumeration value="Cybersecurity Advisor (CSA)"/>
          <xsd:enumeration value="Elections Infrastructure"/>
          <xsd:enumeration value="External Dependencies Management (EDM)"/>
          <xsd:enumeration value="General Resource"/>
          <xsd:enumeration value="MITRE"/>
          <xsd:enumeration value="NCATS Regional Report"/>
          <xsd:enumeration value="NCCIC daily briefing"/>
          <xsd:enumeration value="Partnership Development"/>
          <xsd:enumeration value="Planning and Preparedness Activity"/>
          <xsd:enumeration value="Protected Critical Infrastructure Information (PCII)"/>
          <xsd:enumeration value="Protective Security Advisor (PSA)"/>
          <xsd:enumeration value="Property Barcodes"/>
          <xsd:enumeration value="Reports"/>
          <xsd:enumeration value="Sandia National Labs"/>
          <xsd:enumeration value="Services and Resources"/>
          <xsd:enumeration value="SharePoint"/>
          <xsd:enumeration value="SharePoint Aids"/>
          <xsd:enumeration value="Speaking Engagement"/>
          <xsd:enumeration value="[Internal]"/>
          <xsd:enumeration value="National Initiative for Cybersecurity Careers and Studies (NICCS)"/>
          <xsd:enumeration value="Federal Virtual Training Environment (FedVTE)"/>
          <xsd:enumeration value="NICCS Education and Training"/>
          <xsd:enumeration value="NICE Cybersecurity Framework"/>
          <xsd:enumeration value="Cybersecurity Workforce Development"/>
          <xsd:enumeration value="Stop.Think.Connect Campaign"/>
          <xsd:enumeration value="National Cyber Security Awareness Month (NCSAM)"/>
          <xsd:enumeration value="Cybersecurity Education and Training Assistance Program (CETAP)"/>
          <xsd:enumeration value="National Cybersecurity Awareness Program (Awareness)"/>
          <xsd:enumeration value="National Professionalization and Workforce Development Program (PWD)"/>
          <xsd:enumeration value="National Cybersecurity Training and Education Program (NCTEP)"/>
          <xsd:enumeration value="State, Local, Tribal and Territorial (SLTT)"/>
          <xsd:enumeration value="Elections Infrastructure Information Sharing and Analysis Center (EI-ISAC)"/>
          <xsd:enumeration value="Multi-State Information Sharing and Analysis Center (MS-ISAC)"/>
          <xsd:enumeration value="Automated Indicator Sharing (AIS)"/>
          <xsd:enumeration value="Critical Infrastructure Cyber Community Voluntary Program (C3VP)"/>
          <xsd:enumeration value="Customer Experience and Management Office (CEMO)"/>
          <xsd:enumeration value="Industry Engagement and Resilience (IER)"/>
          <xsd:enumeration value="[External]"/>
          <xsd:enumeration value="Executive Order (EO)"/>
          <xsd:enumeration value="NCCIC Operations and Integration (NO&amp;I)"/>
          <xsd:enumeration value="US Computer Emergency Readiness Term (US-CERT)"/>
          <xsd:enumeration value="Industrial Control Systems Cyber Emergency Response Team (ICS-CERT)"/>
          <xsd:enumeration value="National Coordinating Center for Communications (NCC)"/>
          <xsd:enumeration value="Cyber Information Sharing and Collaboration Program (CISCP)"/>
          <xsd:enumeration value="Continuous Diagnostics and Mitigation (CDM)"/>
          <xsd:enumeration value="National Security Telecommunications Advisory Committee (NSTAC)"/>
          <xsd:enumeration value="National Cybersecurity Assessments and Technical Services (NCATS)"/>
          <xsd:enumeration value="Hunt and Incident Response Team (HIRT)"/>
        </xsd:restriction>
      </xsd:simpleType>
    </xsd:element>
    <xsd:element name="Description0" ma:index="11" nillable="true" ma:displayName="Description" ma:internalName="Description0" ma:readOnly="false">
      <xsd:simpleType>
        <xsd:restriction base="dms:Text">
          <xsd:maxLength value="255"/>
        </xsd:restriction>
      </xsd:simpleType>
    </xsd:element>
    <xsd:element name="viaLink" ma:index="12" nillable="true" ma:displayName="viaLink" ma:format="Hyperlink" ma:internalName="via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Status" ma:index="13" nillable="true" ma:displayName="Status" ma:format="RadioButtons" ma:internalName="Status" ma:readOnly="false">
      <xsd:simpleType>
        <xsd:restriction base="dms:Choice">
          <xsd:enumeration value="Active"/>
          <xsd:enumeration value="Archive"/>
        </xsd:restriction>
      </xsd:simpleType>
    </xsd:element>
    <xsd:element name="Resource" ma:index="14" nillable="true" ma:displayName="CSA Resource" ma:default="0" ma:description="Checking &quot;Yes&quot; will display the document on the CSA Resource page." ma:internalName="Resource" ma:readOnly="false">
      <xsd:simpleType>
        <xsd:restriction base="dms:Boolean"/>
      </xsd:simpleType>
    </xsd:element>
    <xsd:element name="Resource_x0020_Description" ma:index="15" nillable="true" ma:displayName="Resource Description" ma:internalName="Resource_x0020_Description" ma:readOnly="false">
      <xsd:simpleType>
        <xsd:restriction base="dms:Text">
          <xsd:maxLength value="255"/>
        </xsd:restriction>
      </xsd:simpleType>
    </xsd:element>
    <xsd:element name="Classification" ma:index="16" nillable="true" ma:displayName="Classification" ma:internalName="Classification" ma:readOnly="false">
      <xsd:complexType>
        <xsd:complexContent>
          <xsd:extension base="dms:MultiChoice">
            <xsd:sequence>
              <xsd:element name="Value" maxOccurs="unbounded" minOccurs="0" nillable="true">
                <xsd:simpleType>
                  <xsd:restriction base="dms:Choice">
                    <xsd:enumeration value="Agenda"/>
                    <xsd:enumeration value="Catalog"/>
                    <xsd:enumeration value="Dashboard"/>
                    <xsd:enumeration value="Deliverable"/>
                    <xsd:enumeration value="Elections Infrastructure"/>
                    <xsd:enumeration value="FAQ"/>
                    <xsd:enumeration value="Feature"/>
                    <xsd:enumeration value="Functionality"/>
                    <xsd:enumeration value="Issue/Risk"/>
                    <xsd:enumeration value="Job Aid"/>
                    <xsd:enumeration value="Map"/>
                    <xsd:enumeration value="Meeting Minutes"/>
                    <xsd:enumeration value="Newsletter"/>
                    <xsd:enumeration value="Process Map"/>
                    <xsd:enumeration value="Question Set"/>
                    <xsd:enumeration value="Receipt"/>
                    <xsd:enumeration value="Report"/>
                    <xsd:enumeration value="Slick Sheet"/>
                    <xsd:enumeration value="Slide Deck"/>
                    <xsd:enumeration value="Standard Operating Procedure (SOP)"/>
                    <xsd:enumeration value="State Profile"/>
                    <xsd:enumeration value="Template"/>
                    <xsd:enumeration value="Travel Authorization Request (TAR)"/>
                    <xsd:enumeration value="US-CERT Resources"/>
                  </xsd:restriction>
                </xsd:simpleType>
              </xsd:element>
            </xsd:sequence>
          </xsd:extension>
        </xsd:complexContent>
      </xsd:complexType>
    </xsd:element>
    <xsd:element name="Recurrence" ma:index="17" nillable="true" ma:displayName="Recurrence" ma:format="RadioButtons" ma:internalName="Recurrence" ma:readOnly="false">
      <xsd:simpleType>
        <xsd:restriction base="dms:Choice">
          <xsd:enumeration value="Ad-hoc"/>
          <xsd:enumeration value="Annual"/>
          <xsd:enumeration value="Daily"/>
          <xsd:enumeration value="Monthly"/>
          <xsd:enumeration value="Not Applicable"/>
          <xsd:enumeration value="Quarterly"/>
          <xsd:enumeration value="Semi-Annual"/>
          <xsd:enumeration value="Weekly"/>
        </xsd:restriction>
      </xsd:simpleType>
    </xsd:element>
    <xsd:element name="Designation" ma:index="18" nillable="true" ma:displayName="Designation" ma:format="RadioButtons" ma:internalName="Designation" ma:readOnly="false">
      <xsd:simpleType>
        <xsd:restriction base="dms:Choice">
          <xsd:enumeration value="General Access"/>
          <xsd:enumeration value="For Distribution"/>
          <xsd:enumeration value="For Official Use Only (FOUO)"/>
          <xsd:enumeration value="For Your Situational Awareness (FYSA)"/>
          <xsd:enumeration value="Need-to-know"/>
          <xsd:enumeration value="No Designation"/>
        </xsd:restriction>
      </xsd:simpleType>
    </xsd:element>
    <xsd:element name="StrategicComms" ma:index="19" nillable="true" ma:displayName="StrategicComms" ma:default="0" ma:internalName="StrategicComms" ma:readOnly="false">
      <xsd:simpleType>
        <xsd:restriction base="dms:Boolean"/>
      </xsd:simpleType>
    </xsd:element>
    <xsd:element name="Document_x0020_POC" ma:index="20" ma:displayName="Document POC" ma:description="Identified CSA Mission Support Personnel that is responsible for the accuracy and retention of document." ma:list="UserInfo" ma:SearchPeopleOnly="false" ma:SharePointGroup="2965" ma:internalName="Document_x0020_POC"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7b1d85-234d-4e94-a1e2-5f4e8b1ab028" elementFormDefault="qualified">
    <xsd:import namespace="http://schemas.microsoft.com/office/2006/documentManagement/types"/>
    <xsd:import namespace="http://schemas.microsoft.com/office/infopath/2007/PartnerControls"/>
    <xsd:element name="SharedWithUsers" ma:index="23"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EE412-CF9D-45E2-9FAE-874D51208B8C}">
  <ds:schemaRefs>
    <ds:schemaRef ds:uri="http://schemas.microsoft.com/sharepoint/v3/contenttype/forms"/>
  </ds:schemaRefs>
</ds:datastoreItem>
</file>

<file path=customXml/itemProps2.xml><?xml version="1.0" encoding="utf-8"?>
<ds:datastoreItem xmlns:ds="http://schemas.openxmlformats.org/officeDocument/2006/customXml" ds:itemID="{A365C8DE-E817-48DB-9B7D-F272D48B2F22}">
  <ds:schemaRefs>
    <ds:schemaRef ds:uri="http://schemas.microsoft.com/office/2006/metadata/properties"/>
    <ds:schemaRef ds:uri="http://schemas.microsoft.com/office/infopath/2007/PartnerControls"/>
    <ds:schemaRef ds:uri="6bcb3f54-5b1a-4ba6-8323-e9183f063e7f"/>
  </ds:schemaRefs>
</ds:datastoreItem>
</file>

<file path=customXml/itemProps3.xml><?xml version="1.0" encoding="utf-8"?>
<ds:datastoreItem xmlns:ds="http://schemas.openxmlformats.org/officeDocument/2006/customXml" ds:itemID="{0607BE27-EA55-47D2-A686-7D3ED7F2B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b3f54-5b1a-4ba6-8323-e9183f063e7f"/>
    <ds:schemaRef ds:uri="6d7b1d85-234d-4e94-a1e2-5f4e8b1ab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CISA Template</Template>
  <TotalTime>3367</TotalTime>
  <Words>4505</Words>
  <Application>Microsoft Office PowerPoint</Application>
  <PresentationFormat>Widescreen</PresentationFormat>
  <Paragraphs>377</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Franklin Gothic Demi</vt:lpstr>
      <vt:lpstr>Times</vt:lpstr>
      <vt:lpstr>Times New Roman</vt:lpstr>
      <vt:lpstr>Wingdings</vt:lpstr>
      <vt:lpstr>CISA Template</vt:lpstr>
      <vt:lpstr>  Current state of cybersecurity Rhode island water works association</vt:lpstr>
      <vt:lpstr>          Agenda</vt:lpstr>
      <vt:lpstr>          Background – Water Sector Cyber</vt:lpstr>
      <vt:lpstr> Best Practices – Water Sector Cyber</vt:lpstr>
      <vt:lpstr>PowerPoint Presentation</vt:lpstr>
      <vt:lpstr> Recent Advisories</vt:lpstr>
      <vt:lpstr> Recent Advisories (Cont.)</vt:lpstr>
      <vt:lpstr>CISA Cyber Hygiene Observations</vt:lpstr>
      <vt:lpstr> RANSOMWARE</vt:lpstr>
      <vt:lpstr> RANSOMWARE</vt:lpstr>
      <vt:lpstr> Misconceptions Vs. Reality</vt:lpstr>
      <vt:lpstr> Federal Cybersecurity</vt:lpstr>
      <vt:lpstr>Cybersecurity Advisor Program</vt:lpstr>
      <vt:lpstr>PowerPoint Presentation</vt:lpstr>
      <vt:lpstr> CyHy: Cyber Hygiene Scanning</vt:lpstr>
      <vt:lpstr>CyHy: Cyber Hygiene Scanning Report Card</vt:lpstr>
      <vt:lpstr>CISA RPT – Remote Penetration Testing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SED All Hands</dc:title>
  <dc:creator>Brent Logan</dc:creator>
  <cp:lastModifiedBy>Info</cp:lastModifiedBy>
  <cp:revision>64</cp:revision>
  <cp:lastPrinted>2018-12-03T14:21:26Z</cp:lastPrinted>
  <dcterms:created xsi:type="dcterms:W3CDTF">2020-04-22T18:34:10Z</dcterms:created>
  <dcterms:modified xsi:type="dcterms:W3CDTF">2024-03-15T13:19:01Z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0x01010071B51CEFCBDCE0428EFDEA632D1F8E9C</vt:lpwstr>
  </property>
  <property fmtid="{D5CDD505-2E9C-101B-9397-08002B2CF9AE}" pid="3" name="MSIP_Label_a2eef23d-2e95-4428-9a3c-2526d95b164a_Enabled">
    <vt:lpwstr>true</vt:lpwstr>
  </property>
  <property fmtid="{D5CDD505-2E9C-101B-9397-08002B2CF9AE}" pid="4" name="MSIP_Label_a2eef23d-2e95-4428-9a3c-2526d95b164a_SetDate">
    <vt:lpwstr>2023-06-06T12:12:05Z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cae313ea-ca9c-4377-98eb-addf691dc8ef</vt:lpwstr>
  </property>
  <property fmtid="{D5CDD505-2E9C-101B-9397-08002B2CF9AE}" pid="9" name="MSIP_Label_a2eef23d-2e95-4428-9a3c-2526d95b164a_ContentBits">
    <vt:lpwstr>0</vt:lpwstr>
  </property>
</Properties>
</file>